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53" r:id="rId3"/>
    <p:sldMasterId id="2147483709" r:id="rId4"/>
    <p:sldMasterId id="2147483765" r:id="rId5"/>
    <p:sldMasterId id="2147483777" r:id="rId6"/>
  </p:sldMasterIdLst>
  <p:notesMasterIdLst>
    <p:notesMasterId r:id="rId14"/>
  </p:notesMasterIdLst>
  <p:handoutMasterIdLst>
    <p:handoutMasterId r:id="rId15"/>
  </p:handoutMasterIdLst>
  <p:sldIdLst>
    <p:sldId id="365" r:id="rId7"/>
    <p:sldId id="335" r:id="rId8"/>
    <p:sldId id="375" r:id="rId9"/>
    <p:sldId id="373" r:id="rId10"/>
    <p:sldId id="374" r:id="rId11"/>
    <p:sldId id="372" r:id="rId12"/>
    <p:sldId id="262" r:id="rId13"/>
  </p:sldIdLst>
  <p:sldSz cx="13004800" cy="9753600"/>
  <p:notesSz cx="9926638" cy="6797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34781"/>
    <a:srgbClr val="000002"/>
    <a:srgbClr val="44C8F5"/>
    <a:srgbClr val="493087"/>
    <a:srgbClr val="ED145A"/>
    <a:srgbClr val="BFD730"/>
    <a:srgbClr val="FFFFFF"/>
    <a:srgbClr val="F49AC1"/>
    <a:srgbClr val="FF99CC"/>
    <a:srgbClr val="F57F9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019" autoAdjust="0"/>
    <p:restoredTop sz="94878" autoAdjust="0"/>
  </p:normalViewPr>
  <p:slideViewPr>
    <p:cSldViewPr>
      <p:cViewPr varScale="1">
        <p:scale>
          <a:sx n="81" d="100"/>
          <a:sy n="81" d="100"/>
        </p:scale>
        <p:origin x="-1392" y="-78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534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2" d="100"/>
          <a:sy n="102" d="100"/>
        </p:scale>
        <p:origin x="-1572" y="-90"/>
      </p:cViewPr>
      <p:guideLst>
        <p:guide orient="horz" pos="2141"/>
        <p:guide pos="312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FDECBBEE-7E76-4C37-85E7-B90F950DA96F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380751B5-8A9A-4B4F-8A10-0925432AEC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1280002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A8ABE0DB-7541-4034-BBF1-6D034E1DC586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78C3A52E-AE11-4860-8063-7647B0AC6D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105149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CA91C-DEFF-47EB-A7A4-A9B41DBA2C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DF9-604A-47B5-A6B2-65BB36F4F2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ADB6E-FE5E-40C2-8D8C-DF5E9192669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969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895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C5AE5-A770-4729-B8D3-BCB8720E06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B5B88-6C39-4E07-A12B-893ABBE99A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482FC-F61D-4B92-9381-464BBBEA90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EBCCF-E1BD-4287-A00B-D315A7FE19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3D918-AD08-4342-9D37-B03892AF21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E1295-4263-4FD1-B748-62020F770B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E6FEB-A688-4573-AC12-D35B5932E4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21500" y="2184400"/>
            <a:ext cx="2108200" cy="6883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96900" y="2184400"/>
            <a:ext cx="6172200" cy="6883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909B3-5E89-427D-9350-4160F581A8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33375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467225" y="3797300"/>
            <a:ext cx="1209675" cy="5080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797300"/>
            <a:ext cx="3476625" cy="5080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Gill Sans" charset="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E3797-44D1-423A-B6A2-D2B0EC4E0D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1EBE2-F360-4FB2-BAAB-DED2901BD5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4F13B-057E-4B41-A501-295C2971F61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E6F7F-48FA-4E5B-8806-108B9294C0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7B2D-109E-4206-B893-909AD9BB5B1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05F1-B728-40E1-A5F8-0A0CE88D88E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08E7E-1982-4875-AA30-B2E5E53056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9BBEA-6954-426D-83BD-624AA4F58C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D53AC-5B72-4C14-A6DD-7C1E302B87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F0D9-0AA7-4D6D-84CA-E8CE72F4333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E040C-4DED-40CA-91BA-403F95CAC0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1677864" y="1636439"/>
            <a:ext cx="3456384" cy="3381245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1"/>
          </p:nvPr>
        </p:nvSpPr>
        <p:spPr>
          <a:xfrm>
            <a:off x="5134248" y="4588495"/>
            <a:ext cx="7344816" cy="1368425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1">
                <a:latin typeface="微軟正黑體" pitchFamily="34" charset="-120"/>
                <a:ea typeface="微軟正黑體" pitchFamily="34" charset="-120"/>
              </a:defRPr>
            </a:lvl1pPr>
            <a:lvl5pPr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 hasCustomPrompt="1"/>
          </p:nvPr>
        </p:nvSpPr>
        <p:spPr>
          <a:xfrm>
            <a:off x="9310712" y="8693224"/>
            <a:ext cx="3240360" cy="504056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en-US" altLang="zh-TW" dirty="0" smtClean="0"/>
              <a:t>2016/02/19</a:t>
            </a:r>
            <a:endParaRPr lang="zh-TW" altLang="en-US" dirty="0"/>
          </a:p>
        </p:txBody>
      </p:sp>
      <p:sp>
        <p:nvSpPr>
          <p:cNvPr id="7" name="文字版面配置區 7"/>
          <p:cNvSpPr>
            <a:spLocks noGrp="1"/>
          </p:cNvSpPr>
          <p:nvPr>
            <p:ph type="body" sz="quarter" idx="13" hasCustomPrompt="1"/>
          </p:nvPr>
        </p:nvSpPr>
        <p:spPr>
          <a:xfrm>
            <a:off x="453728" y="8117160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專案經理：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ooo</a:t>
            </a:r>
            <a:endParaRPr lang="zh-TW" altLang="en-US" dirty="0"/>
          </a:p>
        </p:txBody>
      </p:sp>
      <p:sp>
        <p:nvSpPr>
          <p:cNvPr id="9" name="文字版面配置區 7"/>
          <p:cNvSpPr>
            <a:spLocks noGrp="1"/>
          </p:cNvSpPr>
          <p:nvPr>
            <p:ph type="body" sz="quarter" idx="14" hasCustomPrompt="1"/>
          </p:nvPr>
        </p:nvSpPr>
        <p:spPr>
          <a:xfrm>
            <a:off x="453728" y="8621216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電話：</a:t>
            </a:r>
            <a:r>
              <a:rPr lang="en-US" altLang="zh-TW" dirty="0" smtClean="0"/>
              <a:t> 87123235</a:t>
            </a:r>
            <a:endParaRPr lang="zh-TW" altLang="en-US" dirty="0"/>
          </a:p>
        </p:txBody>
      </p:sp>
      <p:sp>
        <p:nvSpPr>
          <p:cNvPr id="10" name="文字版面配置區 7"/>
          <p:cNvSpPr>
            <a:spLocks noGrp="1"/>
          </p:cNvSpPr>
          <p:nvPr>
            <p:ph type="body" sz="quarter" idx="15" hasCustomPrompt="1"/>
          </p:nvPr>
        </p:nvSpPr>
        <p:spPr>
          <a:xfrm>
            <a:off x="453728" y="9125272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信箱：</a:t>
            </a:r>
            <a:r>
              <a:rPr lang="en-US" altLang="zh-TW" dirty="0" smtClean="0"/>
              <a:t>shop123@shop123.com.tw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72176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6900" y="3378200"/>
            <a:ext cx="11691978" cy="568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dirty="0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dirty="0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dirty="0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dirty="0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96900" y="2184400"/>
            <a:ext cx="11763416" cy="92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2" name="Text Box 5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2076113" y="673100"/>
            <a:ext cx="319087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  <a:cs typeface="ヒラギノ角ゴ ProN W3" charset="0"/>
                <a:sym typeface="微軟正黑體" pitchFamily="34" charset="-120"/>
              </a:defRPr>
            </a:lvl1pPr>
          </a:lstStyle>
          <a:p>
            <a:pPr>
              <a:defRPr/>
            </a:pPr>
            <a:fld id="{6FB31DCA-A203-42C3-85EA-2E874631AA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595312" y="3236913"/>
            <a:ext cx="11736000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»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4978400"/>
            <a:ext cx="4838700" cy="389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797300"/>
            <a:ext cx="48387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4101" name="Line 4"/>
          <p:cNvSpPr>
            <a:spLocks noChangeShapeType="1"/>
          </p:cNvSpPr>
          <p:nvPr/>
        </p:nvSpPr>
        <p:spPr bwMode="auto">
          <a:xfrm>
            <a:off x="836613" y="4710113"/>
            <a:ext cx="4840287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»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圖片1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3003213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50875" y="390525"/>
            <a:ext cx="1170305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5124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50875" y="2276475"/>
            <a:ext cx="1170305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A53CB6BE-AD7B-4195-B931-14BD9C675C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14" cstate="print"/>
          <a:srcRect t="20469"/>
          <a:stretch>
            <a:fillRect/>
          </a:stretch>
        </p:blipFill>
        <p:spPr bwMode="auto">
          <a:xfrm>
            <a:off x="0" y="1996480"/>
            <a:ext cx="13004800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14" cstate="print"/>
          <a:srcRect t="20469"/>
          <a:stretch>
            <a:fillRect/>
          </a:stretch>
        </p:blipFill>
        <p:spPr bwMode="auto">
          <a:xfrm flipV="1">
            <a:off x="0" y="0"/>
            <a:ext cx="13004800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8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13" cstate="print"/>
          <a:srcRect t="19731"/>
          <a:stretch>
            <a:fillRect/>
          </a:stretch>
        </p:blipFill>
        <p:spPr bwMode="auto">
          <a:xfrm flipV="1">
            <a:off x="0" y="0"/>
            <a:ext cx="13004800" cy="78291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13" cstate="print"/>
          <a:srcRect t="19731"/>
          <a:stretch>
            <a:fillRect/>
          </a:stretch>
        </p:blipFill>
        <p:spPr bwMode="auto">
          <a:xfrm>
            <a:off x="0" y="1924472"/>
            <a:ext cx="13004800" cy="78291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jpe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10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hyperlink" Target="https://www.vacanza.com.tw/index.php" TargetMode="External"/><Relationship Id="rId5" Type="http://schemas.openxmlformats.org/officeDocument/2006/relationships/image" Target="../media/image13.png"/><Relationship Id="rId15" Type="http://schemas.openxmlformats.org/officeDocument/2006/relationships/image" Target="../media/image21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hyperlink" Target="http://www.infantjoy.com.tw/" TargetMode="External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acanza.com.tw/index.php" TargetMode="External"/><Relationship Id="rId13" Type="http://schemas.openxmlformats.org/officeDocument/2006/relationships/image" Target="../media/image34.png"/><Relationship Id="rId18" Type="http://schemas.openxmlformats.org/officeDocument/2006/relationships/image" Target="../media/image12.png"/><Relationship Id="rId3" Type="http://schemas.openxmlformats.org/officeDocument/2006/relationships/hyperlink" Target="http://www.infantjoy.com.tw/" TargetMode="External"/><Relationship Id="rId21" Type="http://schemas.openxmlformats.org/officeDocument/2006/relationships/image" Target="../media/image38.jpeg"/><Relationship Id="rId7" Type="http://schemas.openxmlformats.org/officeDocument/2006/relationships/image" Target="../media/image30.png"/><Relationship Id="rId12" Type="http://schemas.openxmlformats.org/officeDocument/2006/relationships/image" Target="../media/image33.png"/><Relationship Id="rId17" Type="http://schemas.openxmlformats.org/officeDocument/2006/relationships/image" Target="../media/image36.png"/><Relationship Id="rId2" Type="http://schemas.openxmlformats.org/officeDocument/2006/relationships/image" Target="../media/image16.png"/><Relationship Id="rId16" Type="http://schemas.openxmlformats.org/officeDocument/2006/relationships/image" Target="../media/image10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tower.com.tw/" TargetMode="External"/><Relationship Id="rId11" Type="http://schemas.openxmlformats.org/officeDocument/2006/relationships/hyperlink" Target="https://www.accdeer.com/index.php?gclid=Cj0KCQjw3MPNBRDjARIsAOYU6x8Y2JP6DWwVq7Csc9RQ6XD4IkU48oeOvmWOQ82BKXyAf3U5wofHEEgaAt4sEALw_wcB" TargetMode="External"/><Relationship Id="rId5" Type="http://schemas.openxmlformats.org/officeDocument/2006/relationships/image" Target="../media/image29.png"/><Relationship Id="rId15" Type="http://schemas.openxmlformats.org/officeDocument/2006/relationships/image" Target="../media/image35.png"/><Relationship Id="rId10" Type="http://schemas.openxmlformats.org/officeDocument/2006/relationships/image" Target="../media/image32.png"/><Relationship Id="rId19" Type="http://schemas.openxmlformats.org/officeDocument/2006/relationships/image" Target="../media/image13.png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圖片版面配置區 1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內容版面配置區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algn="r"/>
            <a:r>
              <a:rPr lang="zh-TW" altLang="en-US" dirty="0" smtClean="0"/>
              <a:t>經營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賺錢功能</a:t>
            </a:r>
            <a:endParaRPr lang="en-US" altLang="zh-TW" dirty="0" smtClean="0"/>
          </a:p>
          <a:p>
            <a:pPr algn="r"/>
            <a:endParaRPr lang="zh-TW" altLang="en-US" dirty="0"/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版面配置區 5" descr="Logo_vertic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7864" y="1636439"/>
            <a:ext cx="3445929" cy="35081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7448148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大綱</a:t>
            </a:r>
            <a:endParaRPr lang="zh-TW" altLang="en-US" dirty="0" smtClean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Line</a:t>
            </a:r>
            <a:r>
              <a:rPr lang="zh-TW" altLang="en-US" dirty="0" smtClean="0"/>
              <a:t>購物商店</a:t>
            </a:r>
            <a:endParaRPr lang="en-US" altLang="zh-TW" dirty="0" smtClean="0"/>
          </a:p>
          <a:p>
            <a:r>
              <a:rPr lang="en-US" altLang="zh-TW" dirty="0" smtClean="0"/>
              <a:t>Line BOT </a:t>
            </a:r>
          </a:p>
          <a:p>
            <a:r>
              <a:rPr lang="en-US" altLang="zh-TW" dirty="0" smtClean="0"/>
              <a:t>Line</a:t>
            </a:r>
            <a:r>
              <a:rPr lang="zh-TW" altLang="en-US" dirty="0" smtClean="0"/>
              <a:t>快速登入</a:t>
            </a:r>
            <a:endParaRPr lang="en-US" altLang="zh-TW" dirty="0" smtClean="0"/>
          </a:p>
          <a:p>
            <a:endParaRPr lang="en-US" altLang="zh-TW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1"/>
          <p:cNvSpPr>
            <a:spLocks noGrp="1"/>
          </p:cNvSpPr>
          <p:nvPr>
            <p:ph type="title"/>
          </p:nvPr>
        </p:nvSpPr>
        <p:spPr>
          <a:xfrm>
            <a:off x="501608" y="2233594"/>
            <a:ext cx="11763416" cy="927100"/>
          </a:xfrm>
        </p:spPr>
        <p:txBody>
          <a:bodyPr/>
          <a:lstStyle/>
          <a:p>
            <a:r>
              <a:rPr lang="zh-TW" altLang="en-US" dirty="0" smtClean="0"/>
              <a:t>整套賺取</a:t>
            </a:r>
            <a:r>
              <a:rPr lang="en-US" altLang="zh-TW" dirty="0" smtClean="0"/>
              <a:t>Line </a:t>
            </a:r>
            <a:r>
              <a:rPr lang="zh-TW" altLang="en-US" dirty="0" smtClean="0"/>
              <a:t>購物經營模式</a:t>
            </a:r>
          </a:p>
        </p:txBody>
      </p:sp>
      <p:sp>
        <p:nvSpPr>
          <p:cNvPr id="10" name="內容版面配置區 12"/>
          <p:cNvSpPr>
            <a:spLocks noGrp="1"/>
          </p:cNvSpPr>
          <p:nvPr>
            <p:ph idx="1"/>
          </p:nvPr>
        </p:nvSpPr>
        <p:spPr>
          <a:xfrm>
            <a:off x="573046" y="3233726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在使用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購物商店時，應該要買開店</a:t>
            </a:r>
            <a:r>
              <a:rPr lang="en-US" altLang="zh-TW" dirty="0" smtClean="0"/>
              <a:t>123</a:t>
            </a:r>
            <a:r>
              <a:rPr lang="zh-TW" altLang="en-US" dirty="0" smtClean="0"/>
              <a:t>加值功能來配合使用哦，單一使用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購物商店，而跟官網無關是無法有成效的，廣告是廣告，官網是官網，效益是起不來的，就在就告訴你整套的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購物經營模式，提升整體效益 </a:t>
            </a:r>
            <a:r>
              <a:rPr lang="en-US" altLang="zh-TW" sz="3200" b="1" dirty="0" smtClean="0"/>
              <a:t>20%</a:t>
            </a:r>
            <a:r>
              <a:rPr lang="en-US" altLang="zh-TW" dirty="0" smtClean="0"/>
              <a:t> !!</a:t>
            </a:r>
            <a:r>
              <a:rPr lang="zh-TW" altLang="en-US" dirty="0" smtClean="0"/>
              <a:t>讓你輕鬆賺取網路財！</a:t>
            </a:r>
            <a:endParaRPr lang="en-US" altLang="zh-TW" dirty="0" smtClean="0"/>
          </a:p>
        </p:txBody>
      </p:sp>
      <p:sp>
        <p:nvSpPr>
          <p:cNvPr id="11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12076113" y="744538"/>
            <a:ext cx="319087" cy="342900"/>
          </a:xfrm>
          <a:noFill/>
        </p:spPr>
        <p:txBody>
          <a:bodyPr/>
          <a:lstStyle/>
          <a:p>
            <a:fld id="{5510E779-1745-4165-A6F7-E38C670EE106}" type="slidenum">
              <a:rPr lang="en-US" altLang="zh-TW" smtClean="0"/>
              <a:pPr/>
              <a:t>3</a:t>
            </a:fld>
            <a:endParaRPr lang="en-US" altLang="zh-TW" dirty="0" smtClean="0"/>
          </a:p>
        </p:txBody>
      </p:sp>
      <p:pic>
        <p:nvPicPr>
          <p:cNvPr id="5" name="圖片 4" descr="f280x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5474" y="5091114"/>
            <a:ext cx="4286280" cy="4286280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群組 13"/>
          <p:cNvGrpSpPr/>
          <p:nvPr/>
        </p:nvGrpSpPr>
        <p:grpSpPr>
          <a:xfrm>
            <a:off x="2930500" y="5734056"/>
            <a:ext cx="1753854" cy="3716101"/>
            <a:chOff x="825560" y="2716450"/>
            <a:chExt cx="3342646" cy="7037150"/>
          </a:xfrm>
        </p:grpSpPr>
        <p:grpSp>
          <p:nvGrpSpPr>
            <p:cNvPr id="83" name="群組 14"/>
            <p:cNvGrpSpPr/>
            <p:nvPr/>
          </p:nvGrpSpPr>
          <p:grpSpPr>
            <a:xfrm>
              <a:off x="825560" y="2716450"/>
              <a:ext cx="3342646" cy="7037150"/>
              <a:chOff x="593013" y="2735149"/>
              <a:chExt cx="3342646" cy="7037150"/>
            </a:xfrm>
          </p:grpSpPr>
          <p:pic>
            <p:nvPicPr>
              <p:cNvPr id="85" name="Picture 5" descr="D:\20160215\(84080)行銷部-設計提案PPT美化20160215\圖片\ppt-NO8-手機去背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93013" y="2735149"/>
                <a:ext cx="3342646" cy="703715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grpSp>
            <p:nvGrpSpPr>
              <p:cNvPr id="86" name="群組 17"/>
              <p:cNvGrpSpPr/>
              <p:nvPr/>
            </p:nvGrpSpPr>
            <p:grpSpPr>
              <a:xfrm>
                <a:off x="813768" y="4615090"/>
                <a:ext cx="2272050" cy="1092175"/>
                <a:chOff x="813768" y="4615090"/>
                <a:chExt cx="2272050" cy="1092175"/>
              </a:xfrm>
            </p:grpSpPr>
            <p:pic>
              <p:nvPicPr>
                <p:cNvPr id="87" name="圖片 86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13768" y="4897640"/>
                  <a:ext cx="1857375" cy="809625"/>
                </a:xfrm>
                <a:prstGeom prst="rect">
                  <a:avLst/>
                </a:prstGeom>
              </p:spPr>
            </p:pic>
            <p:pic>
              <p:nvPicPr>
                <p:cNvPr id="88" name="圖片 87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13768" y="4615090"/>
                  <a:ext cx="1562100" cy="266700"/>
                </a:xfrm>
                <a:prstGeom prst="rect">
                  <a:avLst/>
                </a:prstGeom>
              </p:spPr>
            </p:pic>
            <p:pic>
              <p:nvPicPr>
                <p:cNvPr id="89" name="圖片 88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537729" y="5009433"/>
                  <a:ext cx="548089" cy="587448"/>
                </a:xfrm>
                <a:prstGeom prst="rect">
                  <a:avLst/>
                </a:prstGeom>
              </p:spPr>
            </p:pic>
          </p:grpSp>
        </p:grpSp>
        <p:pic>
          <p:nvPicPr>
            <p:cNvPr id="84" name="圖片 83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86992" y="4990734"/>
              <a:ext cx="528703" cy="587448"/>
            </a:xfrm>
            <a:prstGeom prst="rect">
              <a:avLst/>
            </a:prstGeom>
          </p:spPr>
        </p:pic>
      </p:grpSp>
      <p:pic>
        <p:nvPicPr>
          <p:cNvPr id="111" name="圖片 1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01938" y="6091246"/>
            <a:ext cx="1626325" cy="2968143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4484" y="2233594"/>
            <a:ext cx="11763416" cy="927100"/>
          </a:xfrm>
        </p:spPr>
        <p:txBody>
          <a:bodyPr/>
          <a:lstStyle/>
          <a:p>
            <a:r>
              <a:rPr lang="en-US" altLang="zh-TW" dirty="0"/>
              <a:t>Line B</a:t>
            </a:r>
            <a:r>
              <a:rPr lang="en-US" altLang="zh-TW" dirty="0" smtClean="0"/>
              <a:t>ot</a:t>
            </a:r>
            <a:r>
              <a:rPr lang="zh-TW" altLang="en-US" dirty="0" smtClean="0"/>
              <a:t> 線上機器人</a:t>
            </a:r>
            <a:r>
              <a:rPr lang="zh-TW" altLang="zh-TW" dirty="0" smtClean="0"/>
              <a:t>客</a:t>
            </a:r>
            <a:r>
              <a:rPr lang="zh-TW" altLang="zh-TW" dirty="0"/>
              <a:t>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12170831" y="774885"/>
            <a:ext cx="224370" cy="241114"/>
          </a:xfrm>
        </p:spPr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sp>
        <p:nvSpPr>
          <p:cNvPr id="53" name="內容版面配置區 2"/>
          <p:cNvSpPr txBox="1">
            <a:spLocks/>
          </p:cNvSpPr>
          <p:nvPr/>
        </p:nvSpPr>
        <p:spPr bwMode="auto">
          <a:xfrm>
            <a:off x="358732" y="3233726"/>
            <a:ext cx="12120606" cy="31416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TW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微軟正黑體" pitchFamily="34" charset="-120"/>
              </a:rPr>
              <a:t>當客戶進入官網選購商品或是觀看資訊時，如遇到疑問最快速的解決辦法就是透過</a:t>
            </a:r>
            <a:r>
              <a:rPr kumimoji="0" lang="en-US" altLang="zh-TW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微軟正黑體" pitchFamily="34" charset="-120"/>
              </a:rPr>
              <a:t>Line </a:t>
            </a:r>
            <a:r>
              <a:rPr kumimoji="0" lang="en-US" altLang="zh-TW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微軟正黑體" pitchFamily="34" charset="-120"/>
              </a:rPr>
              <a:t>Bot</a:t>
            </a:r>
            <a:r>
              <a:rPr kumimoji="0" lang="en-US" altLang="zh-TW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微軟正黑體" pitchFamily="34" charset="-120"/>
              </a:rPr>
              <a:t> </a:t>
            </a:r>
            <a:r>
              <a:rPr kumimoji="0" lang="zh-TW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微軟正黑體" pitchFamily="34" charset="-120"/>
              </a:rPr>
              <a:t>線上機器人了！商家也能透過線上回覆，即時解決客戶疑慮，增加購物率。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zh-TW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微軟正黑體" pitchFamily="34" charset="-120"/>
            </a:endParaRPr>
          </a:p>
        </p:txBody>
      </p:sp>
      <p:grpSp>
        <p:nvGrpSpPr>
          <p:cNvPr id="54" name="群組 57"/>
          <p:cNvGrpSpPr/>
          <p:nvPr/>
        </p:nvGrpSpPr>
        <p:grpSpPr>
          <a:xfrm>
            <a:off x="8716978" y="6662750"/>
            <a:ext cx="3755037" cy="2363128"/>
            <a:chOff x="4842009" y="3963334"/>
            <a:chExt cx="7636533" cy="4841010"/>
          </a:xfrm>
        </p:grpSpPr>
        <p:grpSp>
          <p:nvGrpSpPr>
            <p:cNvPr id="55" name="群組 58"/>
            <p:cNvGrpSpPr/>
            <p:nvPr/>
          </p:nvGrpSpPr>
          <p:grpSpPr>
            <a:xfrm>
              <a:off x="4842009" y="3963334"/>
              <a:ext cx="7636533" cy="4841010"/>
              <a:chOff x="2210984" y="4457980"/>
              <a:chExt cx="6552728" cy="4539629"/>
            </a:xfrm>
          </p:grpSpPr>
          <p:grpSp>
            <p:nvGrpSpPr>
              <p:cNvPr id="57" name="群組 60"/>
              <p:cNvGrpSpPr/>
              <p:nvPr/>
            </p:nvGrpSpPr>
            <p:grpSpPr>
              <a:xfrm>
                <a:off x="2210984" y="4457980"/>
                <a:ext cx="6552728" cy="4539629"/>
                <a:chOff x="411349" y="3688877"/>
                <a:chExt cx="6680157" cy="4680520"/>
              </a:xfrm>
            </p:grpSpPr>
            <p:pic>
              <p:nvPicPr>
                <p:cNvPr id="59" name="圖片 58" descr="提案.png"/>
                <p:cNvPicPr>
                  <a:picLocks noChangeAspect="1"/>
                </p:cNvPicPr>
                <p:nvPr/>
              </p:nvPicPr>
              <p:blipFill rotWithShape="1">
                <a:blip r:embed="rId8"/>
                <a:srcRect l="1" t="1083" r="753"/>
                <a:stretch/>
              </p:blipFill>
              <p:spPr>
                <a:xfrm rot="16200000">
                  <a:off x="1411168" y="2689058"/>
                  <a:ext cx="4680520" cy="6680157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pic>
              <p:nvPicPr>
                <p:cNvPr id="61" name="圖片 60">
                  <a:hlinkClick r:id="rId9"/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813768" y="4156720"/>
                  <a:ext cx="5818896" cy="2881844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</p:grpSp>
          <p:pic>
            <p:nvPicPr>
              <p:cNvPr id="58" name="圖片 57">
                <a:hlinkClick r:id="rId11"/>
              </p:cNvPr>
              <p:cNvPicPr>
                <a:picLocks noChangeAspect="1"/>
              </p:cNvPicPr>
              <p:nvPr/>
            </p:nvPicPr>
            <p:blipFill rotWithShape="1">
              <a:blip r:embed="rId12" cstate="print"/>
              <a:srcRect b="25886"/>
              <a:stretch/>
            </p:blipFill>
            <p:spPr>
              <a:xfrm>
                <a:off x="2527829" y="4911740"/>
                <a:ext cx="5814615" cy="3816424"/>
              </a:xfrm>
              <a:prstGeom prst="rect">
                <a:avLst/>
              </a:prstGeom>
            </p:spPr>
          </p:pic>
        </p:grpSp>
        <p:pic>
          <p:nvPicPr>
            <p:cNvPr id="56" name="圖片 5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219006" y="4011792"/>
              <a:ext cx="6753227" cy="4609325"/>
            </a:xfrm>
            <a:prstGeom prst="rect">
              <a:avLst/>
            </a:prstGeom>
          </p:spPr>
        </p:pic>
      </p:grpSp>
      <p:sp>
        <p:nvSpPr>
          <p:cNvPr id="65" name="投影片編號版面配置區 3"/>
          <p:cNvSpPr txBox="1">
            <a:spLocks/>
          </p:cNvSpPr>
          <p:nvPr/>
        </p:nvSpPr>
        <p:spPr bwMode="auto">
          <a:xfrm>
            <a:off x="11360184" y="1304900"/>
            <a:ext cx="224370" cy="24111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3F7DF9-604A-47B5-A6B2-65BB36F4F2B1}" type="slidenum">
              <a:rPr kumimoji="0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ヒラギノ角ゴ ProN W3" charset="0"/>
                <a:sym typeface="微軟正黑體" pitchFamily="34" charset="-12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ヒラギノ角ゴ ProN W3" charset="0"/>
              <a:sym typeface="微軟正黑體" pitchFamily="34" charset="-120"/>
            </a:endParaRPr>
          </a:p>
        </p:txBody>
      </p:sp>
      <p:grpSp>
        <p:nvGrpSpPr>
          <p:cNvPr id="66" name="群組 4"/>
          <p:cNvGrpSpPr/>
          <p:nvPr/>
        </p:nvGrpSpPr>
        <p:grpSpPr>
          <a:xfrm>
            <a:off x="413355" y="4805362"/>
            <a:ext cx="2350412" cy="4948238"/>
            <a:chOff x="825560" y="2716450"/>
            <a:chExt cx="3342646" cy="7037150"/>
          </a:xfrm>
        </p:grpSpPr>
        <p:grpSp>
          <p:nvGrpSpPr>
            <p:cNvPr id="69" name="群組 5"/>
            <p:cNvGrpSpPr/>
            <p:nvPr/>
          </p:nvGrpSpPr>
          <p:grpSpPr>
            <a:xfrm>
              <a:off x="825560" y="2716450"/>
              <a:ext cx="3342646" cy="7037150"/>
              <a:chOff x="593013" y="2735149"/>
              <a:chExt cx="3342646" cy="7037150"/>
            </a:xfrm>
          </p:grpSpPr>
          <p:pic>
            <p:nvPicPr>
              <p:cNvPr id="77" name="Picture 5" descr="D:\20160215\(84080)行銷部-設計提案PPT美化20160215\圖片\ppt-NO8-手機去背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93013" y="2735149"/>
                <a:ext cx="3342646" cy="703715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grpSp>
            <p:nvGrpSpPr>
              <p:cNvPr id="78" name="群組 8"/>
              <p:cNvGrpSpPr/>
              <p:nvPr/>
            </p:nvGrpSpPr>
            <p:grpSpPr>
              <a:xfrm>
                <a:off x="813768" y="4615090"/>
                <a:ext cx="2272050" cy="1092175"/>
                <a:chOff x="813768" y="4615090"/>
                <a:chExt cx="2272050" cy="1092175"/>
              </a:xfrm>
            </p:grpSpPr>
            <p:pic>
              <p:nvPicPr>
                <p:cNvPr id="79" name="圖片 78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13768" y="4897640"/>
                  <a:ext cx="1857375" cy="809625"/>
                </a:xfrm>
                <a:prstGeom prst="rect">
                  <a:avLst/>
                </a:prstGeom>
              </p:spPr>
            </p:pic>
            <p:pic>
              <p:nvPicPr>
                <p:cNvPr id="80" name="圖片 79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13768" y="4615090"/>
                  <a:ext cx="1562100" cy="266700"/>
                </a:xfrm>
                <a:prstGeom prst="rect">
                  <a:avLst/>
                </a:prstGeom>
              </p:spPr>
            </p:pic>
            <p:pic>
              <p:nvPicPr>
                <p:cNvPr id="81" name="圖片 80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537729" y="5009433"/>
                  <a:ext cx="548089" cy="587448"/>
                </a:xfrm>
                <a:prstGeom prst="rect">
                  <a:avLst/>
                </a:prstGeom>
              </p:spPr>
            </p:pic>
          </p:grpSp>
        </p:grpSp>
        <p:pic>
          <p:nvPicPr>
            <p:cNvPr id="76" name="圖片 75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86992" y="4990734"/>
              <a:ext cx="528703" cy="587448"/>
            </a:xfrm>
            <a:prstGeom prst="rect">
              <a:avLst/>
            </a:prstGeom>
          </p:spPr>
        </p:pic>
      </p:grpSp>
      <p:grpSp>
        <p:nvGrpSpPr>
          <p:cNvPr id="90" name="群組 89"/>
          <p:cNvGrpSpPr/>
          <p:nvPr/>
        </p:nvGrpSpPr>
        <p:grpSpPr>
          <a:xfrm>
            <a:off x="4859326" y="5734056"/>
            <a:ext cx="1753854" cy="3716101"/>
            <a:chOff x="825560" y="2716450"/>
            <a:chExt cx="3342646" cy="7037150"/>
          </a:xfrm>
        </p:grpSpPr>
        <p:grpSp>
          <p:nvGrpSpPr>
            <p:cNvPr id="91" name="群組 90"/>
            <p:cNvGrpSpPr/>
            <p:nvPr/>
          </p:nvGrpSpPr>
          <p:grpSpPr>
            <a:xfrm>
              <a:off x="825560" y="2716450"/>
              <a:ext cx="3342646" cy="7037150"/>
              <a:chOff x="593013" y="2735149"/>
              <a:chExt cx="3342646" cy="7037150"/>
            </a:xfrm>
          </p:grpSpPr>
          <p:pic>
            <p:nvPicPr>
              <p:cNvPr id="93" name="Picture 5" descr="D:\20160215\(84080)行銷部-設計提案PPT美化20160215\圖片\ppt-NO8-手機去背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93013" y="2735149"/>
                <a:ext cx="3342646" cy="703715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grpSp>
            <p:nvGrpSpPr>
              <p:cNvPr id="94" name="群組 93"/>
              <p:cNvGrpSpPr/>
              <p:nvPr/>
            </p:nvGrpSpPr>
            <p:grpSpPr>
              <a:xfrm>
                <a:off x="813768" y="4615090"/>
                <a:ext cx="2272050" cy="1092175"/>
                <a:chOff x="813768" y="4615090"/>
                <a:chExt cx="2272050" cy="1092175"/>
              </a:xfrm>
            </p:grpSpPr>
            <p:pic>
              <p:nvPicPr>
                <p:cNvPr id="95" name="圖片 94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13768" y="4897640"/>
                  <a:ext cx="1857375" cy="809625"/>
                </a:xfrm>
                <a:prstGeom prst="rect">
                  <a:avLst/>
                </a:prstGeom>
              </p:spPr>
            </p:pic>
            <p:pic>
              <p:nvPicPr>
                <p:cNvPr id="96" name="圖片 95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13768" y="4615090"/>
                  <a:ext cx="1562100" cy="266700"/>
                </a:xfrm>
                <a:prstGeom prst="rect">
                  <a:avLst/>
                </a:prstGeom>
              </p:spPr>
            </p:pic>
            <p:pic>
              <p:nvPicPr>
                <p:cNvPr id="97" name="圖片 96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537729" y="5009433"/>
                  <a:ext cx="548089" cy="587448"/>
                </a:xfrm>
                <a:prstGeom prst="rect">
                  <a:avLst/>
                </a:prstGeom>
              </p:spPr>
            </p:pic>
          </p:grpSp>
        </p:grpSp>
        <p:pic>
          <p:nvPicPr>
            <p:cNvPr id="92" name="圖片 9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86992" y="4990734"/>
              <a:ext cx="528703" cy="587448"/>
            </a:xfrm>
            <a:prstGeom prst="rect">
              <a:avLst/>
            </a:prstGeom>
          </p:spPr>
        </p:pic>
      </p:grpSp>
      <p:pic>
        <p:nvPicPr>
          <p:cNvPr id="98" name="圖片 9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608" y="5305428"/>
            <a:ext cx="2173320" cy="3863678"/>
          </a:xfrm>
          <a:prstGeom prst="rect">
            <a:avLst/>
          </a:prstGeom>
        </p:spPr>
      </p:pic>
      <p:grpSp>
        <p:nvGrpSpPr>
          <p:cNvPr id="99" name="群組 64"/>
          <p:cNvGrpSpPr/>
          <p:nvPr/>
        </p:nvGrpSpPr>
        <p:grpSpPr>
          <a:xfrm>
            <a:off x="6859590" y="5805494"/>
            <a:ext cx="1753854" cy="3716101"/>
            <a:chOff x="825560" y="2716450"/>
            <a:chExt cx="3342646" cy="7037150"/>
          </a:xfrm>
        </p:grpSpPr>
        <p:grpSp>
          <p:nvGrpSpPr>
            <p:cNvPr id="100" name="群組 65"/>
            <p:cNvGrpSpPr/>
            <p:nvPr/>
          </p:nvGrpSpPr>
          <p:grpSpPr>
            <a:xfrm>
              <a:off x="825560" y="2716450"/>
              <a:ext cx="3342646" cy="7037150"/>
              <a:chOff x="593013" y="2735149"/>
              <a:chExt cx="3342646" cy="7037150"/>
            </a:xfrm>
          </p:grpSpPr>
          <p:pic>
            <p:nvPicPr>
              <p:cNvPr id="102" name="Picture 5" descr="D:\20160215\(84080)行銷部-設計提案PPT美化20160215\圖片\ppt-NO8-手機去背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93013" y="2735149"/>
                <a:ext cx="3342646" cy="703715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grpSp>
            <p:nvGrpSpPr>
              <p:cNvPr id="103" name="群組 68"/>
              <p:cNvGrpSpPr/>
              <p:nvPr/>
            </p:nvGrpSpPr>
            <p:grpSpPr>
              <a:xfrm>
                <a:off x="813768" y="4615090"/>
                <a:ext cx="2272050" cy="1092175"/>
                <a:chOff x="813768" y="4615090"/>
                <a:chExt cx="2272050" cy="1092175"/>
              </a:xfrm>
            </p:grpSpPr>
            <p:pic>
              <p:nvPicPr>
                <p:cNvPr id="104" name="圖片 103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13768" y="4897640"/>
                  <a:ext cx="1857375" cy="809625"/>
                </a:xfrm>
                <a:prstGeom prst="rect">
                  <a:avLst/>
                </a:prstGeom>
              </p:spPr>
            </p:pic>
            <p:pic>
              <p:nvPicPr>
                <p:cNvPr id="105" name="圖片 104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13768" y="4615090"/>
                  <a:ext cx="1562100" cy="266700"/>
                </a:xfrm>
                <a:prstGeom prst="rect">
                  <a:avLst/>
                </a:prstGeom>
              </p:spPr>
            </p:pic>
            <p:pic>
              <p:nvPicPr>
                <p:cNvPr id="106" name="圖片 105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537729" y="5009433"/>
                  <a:ext cx="548089" cy="587448"/>
                </a:xfrm>
                <a:prstGeom prst="rect">
                  <a:avLst/>
                </a:prstGeom>
              </p:spPr>
            </p:pic>
          </p:grpSp>
        </p:grpSp>
        <p:pic>
          <p:nvPicPr>
            <p:cNvPr id="101" name="圖片 10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86992" y="4990734"/>
              <a:ext cx="528703" cy="587448"/>
            </a:xfrm>
            <a:prstGeom prst="rect">
              <a:avLst/>
            </a:prstGeom>
          </p:spPr>
        </p:pic>
      </p:grpSp>
      <p:pic>
        <p:nvPicPr>
          <p:cNvPr id="107" name="圖片 10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31028" y="6234122"/>
            <a:ext cx="1626188" cy="2891002"/>
          </a:xfrm>
          <a:prstGeom prst="rect">
            <a:avLst/>
          </a:prstGeom>
        </p:spPr>
      </p:pic>
      <p:sp>
        <p:nvSpPr>
          <p:cNvPr id="108" name="矩形 107"/>
          <p:cNvSpPr/>
          <p:nvPr/>
        </p:nvSpPr>
        <p:spPr bwMode="auto">
          <a:xfrm>
            <a:off x="11574498" y="6948502"/>
            <a:ext cx="690396" cy="612627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 w="38100">
                <a:solidFill>
                  <a:srgbClr val="ED145A"/>
                </a:solidFill>
              </a:ln>
              <a:noFill/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10" name="內容版面配置區 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 bwMode="auto">
          <a:xfrm>
            <a:off x="4930764" y="6091246"/>
            <a:ext cx="1643074" cy="303940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12" name="矩形 111"/>
          <p:cNvSpPr/>
          <p:nvPr/>
        </p:nvSpPr>
        <p:spPr bwMode="auto">
          <a:xfrm>
            <a:off x="8002598" y="6519874"/>
            <a:ext cx="590157" cy="331013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 w="38100">
                <a:solidFill>
                  <a:srgbClr val="ED145A"/>
                </a:solidFill>
              </a:ln>
              <a:noFill/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1282083"/>
      </p:ext>
    </p:extLst>
  </p:cSld>
  <p:clrMapOvr>
    <a:masterClrMapping/>
  </p:clrMapOvr>
  <p:transition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Line</a:t>
            </a:r>
            <a:r>
              <a:rPr lang="zh-TW" altLang="en-US" dirty="0" smtClean="0"/>
              <a:t>商店購物，經由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商店導回官網進行購物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  <p:sp>
        <p:nvSpPr>
          <p:cNvPr id="17" name="內容版面配置區 2"/>
          <p:cNvSpPr txBox="1">
            <a:spLocks/>
          </p:cNvSpPr>
          <p:nvPr/>
        </p:nvSpPr>
        <p:spPr bwMode="auto">
          <a:xfrm>
            <a:off x="1414536" y="4585090"/>
            <a:ext cx="10327188" cy="502546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zh-TW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微軟正黑體" pitchFamily="34" charset="-120"/>
            </a:endParaRPr>
          </a:p>
        </p:txBody>
      </p:sp>
      <p:pic>
        <p:nvPicPr>
          <p:cNvPr id="18" name="Picture 2" descr="C:\Users\Nick\Desktop\社群資訊\phone-pic-商店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7806" y="4591048"/>
            <a:ext cx="2755806" cy="5405620"/>
          </a:xfrm>
          <a:prstGeom prst="rect">
            <a:avLst/>
          </a:prstGeom>
          <a:noFill/>
        </p:spPr>
      </p:pic>
      <p:pic>
        <p:nvPicPr>
          <p:cNvPr id="19" name="Picture 3" descr="C:\Users\Nick\Desktop\社群資訊\phone-pic-商店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8598" y="4590920"/>
            <a:ext cx="2755314" cy="5404654"/>
          </a:xfrm>
          <a:prstGeom prst="rect">
            <a:avLst/>
          </a:prstGeom>
          <a:noFill/>
        </p:spPr>
      </p:pic>
      <p:pic>
        <p:nvPicPr>
          <p:cNvPr id="20" name="Picture 4" descr="C:\Users\Nick\Desktop\社群資訊\phone-pic-商店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48202" y="4591048"/>
            <a:ext cx="2755806" cy="5405620"/>
          </a:xfrm>
          <a:prstGeom prst="rect">
            <a:avLst/>
          </a:prstGeom>
          <a:noFill/>
        </p:spPr>
      </p:pic>
      <p:pic>
        <p:nvPicPr>
          <p:cNvPr id="21" name="Picture 2" descr="C:\Users\Nick\Desktop\社群資訊\phone-pic-商店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48994" y="4591048"/>
            <a:ext cx="2755806" cy="5405620"/>
          </a:xfrm>
          <a:prstGeom prst="rect">
            <a:avLst/>
          </a:prstGeom>
          <a:noFill/>
        </p:spPr>
      </p:pic>
      <p:sp>
        <p:nvSpPr>
          <p:cNvPr id="10" name="內容版面配置區 4"/>
          <p:cNvSpPr>
            <a:spLocks noGrp="1"/>
          </p:cNvSpPr>
          <p:nvPr>
            <p:ph idx="1"/>
          </p:nvPr>
        </p:nvSpPr>
        <p:spPr>
          <a:xfrm>
            <a:off x="501608" y="3162288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使用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商店購物後，應該要進入到自己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商店頁面，將商城及商品畫面導入官網連結，並在官網後台導入鏈結分析，才能在官網才能檢視消費者的行為分析檢視廣告效益</a:t>
            </a:r>
            <a:endParaRPr lang="en-US" altLang="zh-TW" dirty="0" smtClean="0"/>
          </a:p>
        </p:txBody>
      </p:sp>
    </p:spTree>
  </p:cSld>
  <p:clrMapOvr>
    <a:masterClrMapping/>
  </p:clrMapOvr>
  <p:transition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網頁版加手機版</a:t>
            </a:r>
            <a:r>
              <a:rPr lang="en-US" altLang="zh-TW" dirty="0" smtClean="0"/>
              <a:t>Line</a:t>
            </a:r>
            <a:r>
              <a:rPr lang="zh-TW" altLang="zh-TW" dirty="0" smtClean="0"/>
              <a:t>社群</a:t>
            </a:r>
            <a:r>
              <a:rPr lang="zh-TW" altLang="en-US" dirty="0" smtClean="0"/>
              <a:t>快速登入</a:t>
            </a:r>
            <a:endParaRPr lang="zh-TW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12156161" y="759122"/>
            <a:ext cx="239039" cy="256878"/>
          </a:xfrm>
        </p:spPr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grpSp>
        <p:nvGrpSpPr>
          <p:cNvPr id="3" name="群組 15"/>
          <p:cNvGrpSpPr/>
          <p:nvPr/>
        </p:nvGrpSpPr>
        <p:grpSpPr>
          <a:xfrm>
            <a:off x="3644880" y="5662618"/>
            <a:ext cx="5720785" cy="3626565"/>
            <a:chOff x="1029792" y="4012704"/>
            <a:chExt cx="7078614" cy="4903955"/>
          </a:xfrm>
        </p:grpSpPr>
        <p:grpSp>
          <p:nvGrpSpPr>
            <p:cNvPr id="5" name="群組 17"/>
            <p:cNvGrpSpPr/>
            <p:nvPr/>
          </p:nvGrpSpPr>
          <p:grpSpPr>
            <a:xfrm>
              <a:off x="1029792" y="4012704"/>
              <a:ext cx="7078614" cy="4903955"/>
              <a:chOff x="2181920" y="4841901"/>
              <a:chExt cx="6552728" cy="4539629"/>
            </a:xfrm>
          </p:grpSpPr>
          <p:grpSp>
            <p:nvGrpSpPr>
              <p:cNvPr id="6" name="群組 19"/>
              <p:cNvGrpSpPr/>
              <p:nvPr/>
            </p:nvGrpSpPr>
            <p:grpSpPr>
              <a:xfrm>
                <a:off x="2181920" y="4841901"/>
                <a:ext cx="6552728" cy="4539629"/>
                <a:chOff x="2181920" y="4841901"/>
                <a:chExt cx="6552728" cy="4539629"/>
              </a:xfrm>
            </p:grpSpPr>
            <p:grpSp>
              <p:nvGrpSpPr>
                <p:cNvPr id="7" name="群組 21"/>
                <p:cNvGrpSpPr/>
                <p:nvPr/>
              </p:nvGrpSpPr>
              <p:grpSpPr>
                <a:xfrm>
                  <a:off x="2181920" y="4841901"/>
                  <a:ext cx="6552728" cy="4539629"/>
                  <a:chOff x="525736" y="4580677"/>
                  <a:chExt cx="5549670" cy="3888433"/>
                </a:xfrm>
              </p:grpSpPr>
              <p:grpSp>
                <p:nvGrpSpPr>
                  <p:cNvPr id="8" name="群組 23"/>
                  <p:cNvGrpSpPr/>
                  <p:nvPr/>
                </p:nvGrpSpPr>
                <p:grpSpPr>
                  <a:xfrm>
                    <a:off x="525736" y="4580677"/>
                    <a:ext cx="5549670" cy="3888433"/>
                    <a:chOff x="381720" y="4084713"/>
                    <a:chExt cx="6680157" cy="4680520"/>
                  </a:xfrm>
                </p:grpSpPr>
                <p:pic>
                  <p:nvPicPr>
                    <p:cNvPr id="26" name="圖片 25" descr="提案.png"/>
                    <p:cNvPicPr>
                      <a:picLocks noChangeAspect="1"/>
                    </p:cNvPicPr>
                    <p:nvPr/>
                  </p:nvPicPr>
                  <p:blipFill rotWithShape="1">
                    <a:blip r:embed="rId2"/>
                    <a:srcRect l="1" t="1083" r="753"/>
                    <a:stretch/>
                  </p:blipFill>
                  <p:spPr>
                    <a:xfrm rot="16200000">
                      <a:off x="1381539" y="3084894"/>
                      <a:ext cx="4680520" cy="6680157"/>
                    </a:xfrm>
                    <a:prstGeom prst="rect">
                      <a:avLst/>
                    </a:prstGeom>
                    <a:ln>
                      <a:noFill/>
                    </a:ln>
                    <a:effectLst>
                      <a:outerShdw blurRad="292100" dist="139700" dir="2700000" algn="tl" rotWithShape="0">
                        <a:srgbClr val="333333">
                          <a:alpha val="65000"/>
                        </a:srgbClr>
                      </a:outerShdw>
                    </a:effectLst>
                  </p:spPr>
                </p:pic>
                <p:grpSp>
                  <p:nvGrpSpPr>
                    <p:cNvPr id="9" name="群組 26"/>
                    <p:cNvGrpSpPr/>
                    <p:nvPr/>
                  </p:nvGrpSpPr>
                  <p:grpSpPr>
                    <a:xfrm>
                      <a:off x="813768" y="4156720"/>
                      <a:ext cx="5818896" cy="4312392"/>
                      <a:chOff x="2396527" y="743478"/>
                      <a:chExt cx="5818896" cy="4312392"/>
                    </a:xfrm>
                  </p:grpSpPr>
                  <p:pic>
                    <p:nvPicPr>
                      <p:cNvPr id="28" name="圖片 27">
                        <a:hlinkClick r:id="rId3"/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4" cstate="print"/>
                      <a:stretch>
                        <a:fillRect/>
                      </a:stretch>
                    </p:blipFill>
                    <p:spPr>
                      <a:xfrm>
                        <a:off x="2396527" y="743478"/>
                        <a:ext cx="5818896" cy="2881844"/>
                      </a:xfrm>
                      <a:prstGeom prst="rect">
                        <a:avLst/>
                      </a:prstGeom>
                      <a:ln>
                        <a:noFill/>
                      </a:ln>
                      <a:effectLst>
                        <a:outerShdw blurRad="292100" dist="139700" dir="2700000" algn="tl" rotWithShape="0">
                          <a:srgbClr val="333333">
                            <a:alpha val="65000"/>
                          </a:srgbClr>
                        </a:outerShdw>
                      </a:effectLst>
                    </p:spPr>
                  </p:pic>
                  <p:pic>
                    <p:nvPicPr>
                      <p:cNvPr id="29" name="圖片 28"/>
                      <p:cNvPicPr>
                        <a:picLocks noChangeAspect="1"/>
                      </p:cNvPicPr>
                      <p:nvPr/>
                    </p:nvPicPr>
                    <p:blipFill>
                      <a:blip r:embed="rId5" cstate="print"/>
                      <a:stretch>
                        <a:fillRect/>
                      </a:stretch>
                    </p:blipFill>
                    <p:spPr>
                      <a:xfrm>
                        <a:off x="2452952" y="3555786"/>
                        <a:ext cx="5762471" cy="1500084"/>
                      </a:xfrm>
                      <a:prstGeom prst="rect">
                        <a:avLst/>
                      </a:prstGeom>
                    </p:spPr>
                  </p:pic>
                </p:grpSp>
              </p:grpSp>
              <p:pic>
                <p:nvPicPr>
                  <p:cNvPr id="25" name="圖片 24">
                    <a:hlinkClick r:id="rId6"/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7"/>
                  <a:srcRect b="9581"/>
                  <a:stretch/>
                </p:blipFill>
                <p:spPr>
                  <a:xfrm>
                    <a:off x="827093" y="4624655"/>
                    <a:ext cx="4907748" cy="3708529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23" name="圖片 22">
                  <a:hlinkClick r:id="rId8"/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b="25886"/>
                <a:stretch/>
              </p:blipFill>
              <p:spPr>
                <a:xfrm>
                  <a:off x="2527829" y="4911740"/>
                  <a:ext cx="5814615" cy="3816424"/>
                </a:xfrm>
                <a:prstGeom prst="rect">
                  <a:avLst/>
                </a:prstGeom>
              </p:spPr>
            </p:pic>
          </p:grpSp>
          <p:pic>
            <p:nvPicPr>
              <p:cNvPr id="21" name="圖片 20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605726" y="7795337"/>
                <a:ext cx="5707896" cy="1441341"/>
              </a:xfrm>
              <a:prstGeom prst="rect">
                <a:avLst/>
              </a:prstGeom>
            </p:spPr>
          </p:pic>
        </p:grpSp>
        <p:pic>
          <p:nvPicPr>
            <p:cNvPr id="19" name="圖片 18">
              <a:hlinkClick r:id="rId11"/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1414173" y="4039486"/>
              <a:ext cx="6427953" cy="4720696"/>
            </a:xfrm>
            <a:prstGeom prst="rect">
              <a:avLst/>
            </a:prstGeom>
          </p:spPr>
        </p:pic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002070" y="5662618"/>
            <a:ext cx="4987706" cy="3583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7" name="圖片 7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59194" y="8162948"/>
            <a:ext cx="1328172" cy="490440"/>
          </a:xfrm>
          <a:prstGeom prst="rect">
            <a:avLst/>
          </a:prstGeom>
        </p:spPr>
      </p:pic>
      <p:pic>
        <p:nvPicPr>
          <p:cNvPr id="78" name="圖片 77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145078" y="8234386"/>
            <a:ext cx="378066" cy="355854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 bwMode="auto">
          <a:xfrm>
            <a:off x="5002202" y="8162948"/>
            <a:ext cx="588683" cy="481650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 w="38100">
                <a:solidFill>
                  <a:srgbClr val="ED145A"/>
                </a:solidFill>
              </a:ln>
              <a:noFill/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grpSp>
        <p:nvGrpSpPr>
          <p:cNvPr id="10" name="群組 102"/>
          <p:cNvGrpSpPr/>
          <p:nvPr/>
        </p:nvGrpSpPr>
        <p:grpSpPr>
          <a:xfrm>
            <a:off x="7573970" y="4481833"/>
            <a:ext cx="2504089" cy="5271767"/>
            <a:chOff x="5073640" y="2716450"/>
            <a:chExt cx="3342646" cy="7037150"/>
          </a:xfrm>
        </p:grpSpPr>
        <p:grpSp>
          <p:nvGrpSpPr>
            <p:cNvPr id="11" name="群組 32"/>
            <p:cNvGrpSpPr/>
            <p:nvPr/>
          </p:nvGrpSpPr>
          <p:grpSpPr>
            <a:xfrm>
              <a:off x="5073640" y="2716450"/>
              <a:ext cx="3342646" cy="7037150"/>
              <a:chOff x="825560" y="2716450"/>
              <a:chExt cx="3342646" cy="7037150"/>
            </a:xfrm>
          </p:grpSpPr>
          <p:grpSp>
            <p:nvGrpSpPr>
              <p:cNvPr id="12" name="群組 30"/>
              <p:cNvGrpSpPr/>
              <p:nvPr/>
            </p:nvGrpSpPr>
            <p:grpSpPr>
              <a:xfrm>
                <a:off x="825560" y="2716450"/>
                <a:ext cx="3342646" cy="7037150"/>
                <a:chOff x="593013" y="2735149"/>
                <a:chExt cx="3342646" cy="7037150"/>
              </a:xfrm>
            </p:grpSpPr>
            <p:pic>
              <p:nvPicPr>
                <p:cNvPr id="84" name="Picture 5" descr="D:\20160215\(84080)行銷部-設計提案PPT美化20160215\圖片\ppt-NO8-手機去背.png"/>
                <p:cNvPicPr>
                  <a:picLocks noChangeAspect="1" noChangeArrowheads="1"/>
                </p:cNvPicPr>
                <p:nvPr/>
              </p:nvPicPr>
              <p:blipFill>
                <a:blip r:embed="rId16" cstate="print"/>
                <a:srcRect/>
                <a:stretch>
                  <a:fillRect/>
                </a:stretch>
              </p:blipFill>
              <p:spPr bwMode="auto">
                <a:xfrm>
                  <a:off x="593013" y="2735149"/>
                  <a:ext cx="3342646" cy="703715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grpSp>
              <p:nvGrpSpPr>
                <p:cNvPr id="13" name="群組 29"/>
                <p:cNvGrpSpPr/>
                <p:nvPr/>
              </p:nvGrpSpPr>
              <p:grpSpPr>
                <a:xfrm>
                  <a:off x="661467" y="3526303"/>
                  <a:ext cx="3147463" cy="5454843"/>
                  <a:chOff x="661467" y="3526303"/>
                  <a:chExt cx="3147463" cy="5454843"/>
                </a:xfrm>
              </p:grpSpPr>
              <p:pic>
                <p:nvPicPr>
                  <p:cNvPr id="86" name="圖片 85"/>
                  <p:cNvPicPr>
                    <a:picLocks noChangeAspect="1"/>
                  </p:cNvPicPr>
                  <p:nvPr/>
                </p:nvPicPr>
                <p:blipFill>
                  <a:blip r:embed="rId17" cstate="print"/>
                  <a:stretch>
                    <a:fillRect/>
                  </a:stretch>
                </p:blipFill>
                <p:spPr>
                  <a:xfrm>
                    <a:off x="661467" y="3526303"/>
                    <a:ext cx="3147463" cy="5454843"/>
                  </a:xfrm>
                  <a:prstGeom prst="rect">
                    <a:avLst/>
                  </a:prstGeom>
                </p:spPr>
              </p:pic>
              <p:pic>
                <p:nvPicPr>
                  <p:cNvPr id="87" name="圖片 86"/>
                  <p:cNvPicPr>
                    <a:picLocks noChangeAspect="1"/>
                  </p:cNvPicPr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813768" y="4897640"/>
                    <a:ext cx="1857375" cy="809625"/>
                  </a:xfrm>
                  <a:prstGeom prst="rect">
                    <a:avLst/>
                  </a:prstGeom>
                </p:spPr>
              </p:pic>
              <p:pic>
                <p:nvPicPr>
                  <p:cNvPr id="88" name="圖片 87"/>
                  <p:cNvPicPr>
                    <a:picLocks noChangeAspect="1"/>
                  </p:cNvPicPr>
                  <p:nvPr/>
                </p:nvPicPr>
                <p:blipFill>
                  <a:blip r:embed="rId18"/>
                  <a:stretch>
                    <a:fillRect/>
                  </a:stretch>
                </p:blipFill>
                <p:spPr>
                  <a:xfrm>
                    <a:off x="813768" y="4615090"/>
                    <a:ext cx="1562100" cy="266700"/>
                  </a:xfrm>
                  <a:prstGeom prst="rect">
                    <a:avLst/>
                  </a:prstGeom>
                </p:spPr>
              </p:pic>
              <p:pic>
                <p:nvPicPr>
                  <p:cNvPr id="89" name="圖片 7"/>
                  <p:cNvPicPr>
                    <a:picLocks noChangeAspect="1"/>
                  </p:cNvPicPr>
                  <p:nvPr/>
                </p:nvPicPr>
                <p:blipFill>
                  <a:blip r:embed="rId19"/>
                  <a:stretch>
                    <a:fillRect/>
                  </a:stretch>
                </p:blipFill>
                <p:spPr>
                  <a:xfrm>
                    <a:off x="2537729" y="5009433"/>
                    <a:ext cx="548089" cy="587448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83" name="圖片 82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2786992" y="4990734"/>
                <a:ext cx="528703" cy="587448"/>
              </a:xfrm>
              <a:prstGeom prst="rect">
                <a:avLst/>
              </a:prstGeom>
            </p:spPr>
          </p:pic>
        </p:grpSp>
        <p:sp>
          <p:nvSpPr>
            <p:cNvPr id="81" name="矩形 80"/>
            <p:cNvSpPr/>
            <p:nvPr/>
          </p:nvSpPr>
          <p:spPr bwMode="auto">
            <a:xfrm>
              <a:off x="6892828" y="4733925"/>
              <a:ext cx="857256" cy="1000132"/>
            </a:xfrm>
            <a:prstGeom prst="rect">
              <a:avLst/>
            </a:prstGeom>
            <a:noFill/>
            <a:ln w="762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4200" b="0" i="0" u="none" strike="noStrike" cap="none" normalizeH="0" baseline="0" smtClean="0">
                <a:ln w="38100">
                  <a:solidFill>
                    <a:srgbClr val="ED145A"/>
                  </a:solidFill>
                </a:ln>
                <a:noFill/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grpSp>
        <p:nvGrpSpPr>
          <p:cNvPr id="14" name="群組 100"/>
          <p:cNvGrpSpPr/>
          <p:nvPr/>
        </p:nvGrpSpPr>
        <p:grpSpPr>
          <a:xfrm>
            <a:off x="10198476" y="4481832"/>
            <a:ext cx="2504089" cy="5271767"/>
            <a:chOff x="9002730" y="2716450"/>
            <a:chExt cx="3342646" cy="7037150"/>
          </a:xfrm>
        </p:grpSpPr>
        <p:grpSp>
          <p:nvGrpSpPr>
            <p:cNvPr id="15" name="群組 32"/>
            <p:cNvGrpSpPr/>
            <p:nvPr/>
          </p:nvGrpSpPr>
          <p:grpSpPr>
            <a:xfrm>
              <a:off x="9002730" y="2716450"/>
              <a:ext cx="3342646" cy="7037150"/>
              <a:chOff x="825560" y="2716450"/>
              <a:chExt cx="3342646" cy="7037150"/>
            </a:xfrm>
          </p:grpSpPr>
          <p:grpSp>
            <p:nvGrpSpPr>
              <p:cNvPr id="16" name="群組 30"/>
              <p:cNvGrpSpPr/>
              <p:nvPr/>
            </p:nvGrpSpPr>
            <p:grpSpPr>
              <a:xfrm>
                <a:off x="825560" y="2716450"/>
                <a:ext cx="3342646" cy="7037150"/>
                <a:chOff x="593013" y="2735149"/>
                <a:chExt cx="3342646" cy="7037150"/>
              </a:xfrm>
            </p:grpSpPr>
            <p:pic>
              <p:nvPicPr>
                <p:cNvPr id="93" name="Picture 5" descr="D:\20160215\(84080)行銷部-設計提案PPT美化20160215\圖片\ppt-NO8-手機去背.png"/>
                <p:cNvPicPr>
                  <a:picLocks noChangeAspect="1" noChangeArrowheads="1"/>
                </p:cNvPicPr>
                <p:nvPr/>
              </p:nvPicPr>
              <p:blipFill>
                <a:blip r:embed="rId16" cstate="print"/>
                <a:srcRect/>
                <a:stretch>
                  <a:fillRect/>
                </a:stretch>
              </p:blipFill>
              <p:spPr bwMode="auto">
                <a:xfrm>
                  <a:off x="593013" y="2735149"/>
                  <a:ext cx="3342646" cy="703715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grpSp>
              <p:nvGrpSpPr>
                <p:cNvPr id="17" name="群組 29"/>
                <p:cNvGrpSpPr/>
                <p:nvPr/>
              </p:nvGrpSpPr>
              <p:grpSpPr>
                <a:xfrm>
                  <a:off x="661467" y="3526303"/>
                  <a:ext cx="3147463" cy="5454843"/>
                  <a:chOff x="661467" y="3526303"/>
                  <a:chExt cx="3147463" cy="5454843"/>
                </a:xfrm>
              </p:grpSpPr>
              <p:pic>
                <p:nvPicPr>
                  <p:cNvPr id="95" name="圖片 94"/>
                  <p:cNvPicPr>
                    <a:picLocks noChangeAspect="1"/>
                  </p:cNvPicPr>
                  <p:nvPr/>
                </p:nvPicPr>
                <p:blipFill>
                  <a:blip r:embed="rId17" cstate="print"/>
                  <a:stretch>
                    <a:fillRect/>
                  </a:stretch>
                </p:blipFill>
                <p:spPr>
                  <a:xfrm>
                    <a:off x="661467" y="3526303"/>
                    <a:ext cx="3147463" cy="5454843"/>
                  </a:xfrm>
                  <a:prstGeom prst="rect">
                    <a:avLst/>
                  </a:prstGeom>
                </p:spPr>
              </p:pic>
              <p:pic>
                <p:nvPicPr>
                  <p:cNvPr id="96" name="圖片 95"/>
                  <p:cNvPicPr>
                    <a:picLocks noChangeAspect="1"/>
                  </p:cNvPicPr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813768" y="4897640"/>
                    <a:ext cx="1857375" cy="809625"/>
                  </a:xfrm>
                  <a:prstGeom prst="rect">
                    <a:avLst/>
                  </a:prstGeom>
                </p:spPr>
              </p:pic>
              <p:pic>
                <p:nvPicPr>
                  <p:cNvPr id="97" name="圖片 96"/>
                  <p:cNvPicPr>
                    <a:picLocks noChangeAspect="1"/>
                  </p:cNvPicPr>
                  <p:nvPr/>
                </p:nvPicPr>
                <p:blipFill>
                  <a:blip r:embed="rId18"/>
                  <a:stretch>
                    <a:fillRect/>
                  </a:stretch>
                </p:blipFill>
                <p:spPr>
                  <a:xfrm>
                    <a:off x="813768" y="4615090"/>
                    <a:ext cx="1562100" cy="266700"/>
                  </a:xfrm>
                  <a:prstGeom prst="rect">
                    <a:avLst/>
                  </a:prstGeom>
                </p:spPr>
              </p:pic>
              <p:pic>
                <p:nvPicPr>
                  <p:cNvPr id="98" name="圖片 7"/>
                  <p:cNvPicPr>
                    <a:picLocks noChangeAspect="1"/>
                  </p:cNvPicPr>
                  <p:nvPr/>
                </p:nvPicPr>
                <p:blipFill>
                  <a:blip r:embed="rId19"/>
                  <a:stretch>
                    <a:fillRect/>
                  </a:stretch>
                </p:blipFill>
                <p:spPr>
                  <a:xfrm>
                    <a:off x="2537729" y="5009433"/>
                    <a:ext cx="548089" cy="587448"/>
                  </a:xfrm>
                  <a:prstGeom prst="rect">
                    <a:avLst/>
                  </a:prstGeom>
                </p:spPr>
              </p:pic>
            </p:grpSp>
          </p:grpSp>
          <p:pic>
            <p:nvPicPr>
              <p:cNvPr id="92" name="圖片 91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2786992" y="4990734"/>
                <a:ext cx="528703" cy="587448"/>
              </a:xfrm>
              <a:prstGeom prst="rect">
                <a:avLst/>
              </a:prstGeom>
            </p:spPr>
          </p:pic>
        </p:grpSp>
        <p:pic>
          <p:nvPicPr>
            <p:cNvPr id="99" name="圖片 98" descr="S__75997187.jpg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9074168" y="3519478"/>
              <a:ext cx="3133324" cy="5500726"/>
            </a:xfrm>
            <a:prstGeom prst="rect">
              <a:avLst/>
            </a:prstGeom>
          </p:spPr>
        </p:pic>
        <p:sp>
          <p:nvSpPr>
            <p:cNvPr id="100" name="矩形 99"/>
            <p:cNvSpPr/>
            <p:nvPr/>
          </p:nvSpPr>
          <p:spPr bwMode="auto">
            <a:xfrm>
              <a:off x="9288482" y="5091114"/>
              <a:ext cx="2857520" cy="1714512"/>
            </a:xfrm>
            <a:prstGeom prst="rect">
              <a:avLst/>
            </a:prstGeom>
            <a:noFill/>
            <a:ln w="762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4200" b="0" i="0" u="none" strike="noStrike" cap="none" normalizeH="0" baseline="0" smtClean="0">
                <a:ln w="38100">
                  <a:solidFill>
                    <a:srgbClr val="ED145A"/>
                  </a:solidFill>
                </a:ln>
                <a:noFill/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44" name="內容版面配置區 4"/>
          <p:cNvSpPr>
            <a:spLocks noGrp="1"/>
          </p:cNvSpPr>
          <p:nvPr>
            <p:ph idx="1"/>
          </p:nvPr>
        </p:nvSpPr>
        <p:spPr>
          <a:xfrm>
            <a:off x="573046" y="3162288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客戶消費者在官網瀏覽欲購買時，必須登錄會員才能進入到購物頁面，但如果還需要點選加入會員按照步驟填寫資料，多少都會削減消費者想購買的慾望，這時就應該使用社群快速登入，讓消費者更快進入到購物頁面完成結帳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690875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hoto - One Columns">
  <a:themeElements>
    <a:clrScheme name="Photo - One Colum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One Columns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One Colum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reak Page">
  <a:themeElements>
    <a:clrScheme name="Break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eak Page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reak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nd Page">
  <a:themeElements>
    <a:clrScheme name="End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d Pag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End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7325</TotalTime>
  <Pages>0</Pages>
  <Words>294</Words>
  <Characters>0</Characters>
  <Application>Microsoft Office PowerPoint</Application>
  <PresentationFormat>自訂</PresentationFormat>
  <Lines>0</Lines>
  <Paragraphs>18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6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Photo - One Columns</vt:lpstr>
      <vt:lpstr>Break Page</vt:lpstr>
      <vt:lpstr>End Page</vt:lpstr>
      <vt:lpstr>自訂設計</vt:lpstr>
      <vt:lpstr>1_自訂設計</vt:lpstr>
      <vt:lpstr>2_自訂設計</vt:lpstr>
      <vt:lpstr>投影片 1</vt:lpstr>
      <vt:lpstr>大綱</vt:lpstr>
      <vt:lpstr>整套賺取Line 購物經營模式</vt:lpstr>
      <vt:lpstr>Line Bot 線上機器人客服</vt:lpstr>
      <vt:lpstr>Line商店購物，經由Line商店導回官網進行購物</vt:lpstr>
      <vt:lpstr>網頁版加手機版Line社群快速登入</vt:lpstr>
      <vt:lpstr>投影片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shop123</cp:lastModifiedBy>
  <cp:revision>657</cp:revision>
  <dcterms:modified xsi:type="dcterms:W3CDTF">2018-11-19T09:01:13Z</dcterms:modified>
</cp:coreProperties>
</file>