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  <p:sldMasterId id="2147483779" r:id="rId2"/>
    <p:sldMasterId id="2147483650" r:id="rId3"/>
    <p:sldMasterId id="2147483652" r:id="rId4"/>
    <p:sldMasterId id="2147483653" r:id="rId5"/>
    <p:sldMasterId id="2147483709" r:id="rId6"/>
  </p:sldMasterIdLst>
  <p:notesMasterIdLst>
    <p:notesMasterId r:id="rId14"/>
  </p:notesMasterIdLst>
  <p:handoutMasterIdLst>
    <p:handoutMasterId r:id="rId15"/>
  </p:handoutMasterIdLst>
  <p:sldIdLst>
    <p:sldId id="357" r:id="rId7"/>
    <p:sldId id="416" r:id="rId8"/>
    <p:sldId id="411" r:id="rId9"/>
    <p:sldId id="418" r:id="rId10"/>
    <p:sldId id="419" r:id="rId11"/>
    <p:sldId id="420" r:id="rId12"/>
    <p:sldId id="262" r:id="rId13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  <a:srgbClr val="F49AC1"/>
    <a:srgbClr val="99FF99"/>
    <a:srgbClr val="CCFFCC"/>
    <a:srgbClr val="99CCFF"/>
    <a:srgbClr val="44C8F5"/>
    <a:srgbClr val="ED145A"/>
    <a:srgbClr val="D5D5D5"/>
    <a:srgbClr val="0E4681"/>
    <a:srgbClr val="49308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878" autoAdjust="0"/>
  </p:normalViewPr>
  <p:slideViewPr>
    <p:cSldViewPr>
      <p:cViewPr varScale="1">
        <p:scale>
          <a:sx n="81" d="100"/>
          <a:sy n="81" d="100"/>
        </p:scale>
        <p:origin x="-1452" y="-78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83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FDECBBEE-7E76-4C37-85E7-B90F950DA96F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380751B5-8A9A-4B4F-8A10-0925432AEC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90582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A8ABE0DB-7541-4034-BBF1-6D034E1DC586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78C3A52E-AE11-4860-8063-7647B0AC6D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585785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altLang="zh-TW" smtClean="0">
                <a:ea typeface="新細明體" panose="02020500000000000000" pitchFamily="18" charset="-120"/>
              </a:rPr>
              <a:t> </a:t>
            </a:r>
            <a:endParaRPr lang="zh-TW" altLang="en-US" smtClean="0"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899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1893887" y="1852463"/>
            <a:ext cx="6192689" cy="208891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4126136" y="4372471"/>
            <a:ext cx="7344816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9310712" y="8693224"/>
            <a:ext cx="3240360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453728" y="8117160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453728" y="8621216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453728" y="9125272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1677864" y="1636439"/>
            <a:ext cx="3456384" cy="338124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5134248" y="4588495"/>
            <a:ext cx="7344816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9310712" y="8693224"/>
            <a:ext cx="3240360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453728" y="8117160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453728" y="8621216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453728" y="9125272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A91C-DEFF-47EB-A7A4-A9B41DBA2C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DF9-604A-47B5-A6B2-65BB36F4F2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ADB6E-FE5E-40C2-8D8C-DF5E919266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969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895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5AE5-A770-4729-B8D3-BCB8720E06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B5B88-6C39-4E07-A12B-893ABBE99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82FC-F61D-4B92-9381-464BBBEA90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CCF-E1BD-4287-A00B-D315A7FE19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D918-AD08-4342-9D37-B03892AF21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E1295-4263-4FD1-B748-62020F770B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E6FEB-A688-4573-AC12-D35B5932E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21500" y="2184400"/>
            <a:ext cx="2108200" cy="6883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96900" y="2184400"/>
            <a:ext cx="6172200" cy="6883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909B3-5E89-427D-9350-4160F581A8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 - 上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118" name="Shape 1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55712162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3375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467225" y="3797300"/>
            <a:ext cx="1209675" cy="5080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797300"/>
            <a:ext cx="3476625" cy="5080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標題及直排文字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595313" y="3236913"/>
            <a:ext cx="11736387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45719" rIns="45719"/>
          <a:lstStyle/>
          <a:p>
            <a:endParaRPr lang="zh-TW" altLang="en-US"/>
          </a:p>
        </p:txBody>
      </p:sp>
      <p:sp>
        <p:nvSpPr>
          <p:cNvPr id="340" name="大標題文字"/>
          <p:cNvSpPr txBox="1">
            <a:spLocks noGrp="1"/>
          </p:cNvSpPr>
          <p:nvPr>
            <p:ph type="title"/>
          </p:nvPr>
        </p:nvSpPr>
        <p:spPr>
          <a:xfrm>
            <a:off x="596900" y="2184400"/>
            <a:ext cx="11763417" cy="9271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600">
                <a:solidFill>
                  <a:srgbClr val="333333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341" name="內文層級一…"/>
          <p:cNvSpPr txBox="1">
            <a:spLocks noGrp="1"/>
          </p:cNvSpPr>
          <p:nvPr>
            <p:ph type="body" idx="1"/>
          </p:nvPr>
        </p:nvSpPr>
        <p:spPr>
          <a:xfrm>
            <a:off x="596900" y="3378200"/>
            <a:ext cx="11691978" cy="5689600"/>
          </a:xfrm>
          <a:prstGeom prst="rect">
            <a:avLst/>
          </a:prstGeom>
        </p:spPr>
        <p:txBody>
          <a:bodyPr lIns="50800" tIns="50800" rIns="50800" bIns="50800"/>
          <a:lstStyle>
            <a:lvl1pPr marL="342900" indent="-342900">
              <a:lnSpc>
                <a:spcPct val="150000"/>
              </a:lnSpc>
              <a:spcBef>
                <a:spcPts val="0"/>
              </a:spcBef>
              <a:buSzPct val="100000"/>
              <a:buFontTx/>
              <a:defRPr sz="2400">
                <a:solidFill>
                  <a:srgbClr val="333333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  <a:lvl2pPr marL="742950" indent="-285750">
              <a:lnSpc>
                <a:spcPct val="150000"/>
              </a:lnSpc>
              <a:spcBef>
                <a:spcPts val="0"/>
              </a:spcBef>
              <a:buSzPct val="100000"/>
              <a:buFontTx/>
              <a:buChar char="–"/>
              <a:defRPr sz="2400">
                <a:solidFill>
                  <a:srgbClr val="333333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2pPr>
            <a:lvl3pPr marL="1143000" indent="-228600">
              <a:lnSpc>
                <a:spcPct val="150000"/>
              </a:lnSpc>
              <a:spcBef>
                <a:spcPts val="0"/>
              </a:spcBef>
              <a:buSzPct val="100000"/>
              <a:buFontTx/>
              <a:defRPr sz="2400">
                <a:solidFill>
                  <a:srgbClr val="333333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3pPr>
            <a:lvl4pPr marL="1600200" indent="-228600">
              <a:lnSpc>
                <a:spcPct val="150000"/>
              </a:lnSpc>
              <a:spcBef>
                <a:spcPts val="0"/>
              </a:spcBef>
              <a:buSzPct val="100000"/>
              <a:buFontTx/>
              <a:buChar char="–"/>
              <a:defRPr sz="2400">
                <a:solidFill>
                  <a:srgbClr val="333333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4pPr>
            <a:lvl5pPr marL="2057400" indent="-228600">
              <a:lnSpc>
                <a:spcPct val="150000"/>
              </a:lnSpc>
              <a:spcBef>
                <a:spcPts val="0"/>
              </a:spcBef>
              <a:buSzPct val="100000"/>
              <a:buFontTx/>
              <a:buChar char="»"/>
              <a:defRPr sz="2400">
                <a:solidFill>
                  <a:srgbClr val="333333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6" name="幻燈片編號"/>
          <p:cNvSpPr txBox="1">
            <a:spLocks noGrp="1"/>
          </p:cNvSpPr>
          <p:nvPr>
            <p:ph type="sldNum" sz="quarter" idx="10"/>
          </p:nvPr>
        </p:nvSpPr>
        <p:spPr>
          <a:xfrm>
            <a:off x="12084050" y="673100"/>
            <a:ext cx="303213" cy="307975"/>
          </a:xfrm>
          <a:prstGeom prst="rect">
            <a:avLst/>
          </a:prstGeom>
        </p:spPr>
        <p:txBody>
          <a:bodyPr anchor="t"/>
          <a:lstStyle>
            <a:lvl1pPr algn="ctr">
              <a:defRPr sz="1400" smtClean="0">
                <a:solidFill>
                  <a:srgbClr val="7F7F7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微軟正黑體" panose="020B0604030504040204" pitchFamily="34" charset="-120"/>
              </a:defRPr>
            </a:lvl1pPr>
          </a:lstStyle>
          <a:p>
            <a:pPr>
              <a:defRPr/>
            </a:pPr>
            <a:fld id="{4C14EB47-E40B-48B9-BFC9-37DBCF43B0D0}" type="slidenum">
              <a:rPr lang="zh-TW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228030253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3797-44D1-423A-B6A2-D2B0EC4E0D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EBE2-F360-4FB2-BAAB-DED2901BD5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F13B-057E-4B41-A501-295C2971F61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6F7F-48FA-4E5B-8806-108B9294C0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7B2D-109E-4206-B893-909AD9BB5B1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05F1-B728-40E1-A5F8-0A0CE88D88E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08E7E-1982-4875-AA30-B2E5E53056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9BBEA-6954-426D-83BD-624AA4F58C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D53AC-5B72-4C14-A6DD-7C1E302B87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F0D9-0AA7-4D6D-84CA-E8CE72F433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E040C-4DED-40CA-91BA-403F95CAC0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 flipV="1">
            <a:off x="0" y="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" name="副標題 2"/>
          <p:cNvSpPr txBox="1">
            <a:spLocks/>
          </p:cNvSpPr>
          <p:nvPr userDrawn="1"/>
        </p:nvSpPr>
        <p:spPr>
          <a:xfrm>
            <a:off x="9022680" y="8117160"/>
            <a:ext cx="3558109" cy="79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ClrTx/>
              <a:buSzPct val="171000"/>
              <a:buFont typeface="Gill Sans" charset="0"/>
              <a:buNone/>
              <a:tabLst/>
              <a:defRPr/>
            </a:pPr>
            <a:r>
              <a:rPr kumimoji="0" lang="en-US" altLang="zh-TW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  <a:sym typeface="Gill Sans" charset="0"/>
              </a:rPr>
              <a:t>www.shop123.com.tw</a:t>
            </a:r>
            <a:endParaRPr kumimoji="0" lang="zh-TW" altLang="en-US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  <a:sym typeface="Gill Sans" charset="0"/>
            </a:endParaRPr>
          </a:p>
        </p:txBody>
      </p:sp>
      <p:sp>
        <p:nvSpPr>
          <p:cNvPr id="7" name="副標題 2"/>
          <p:cNvSpPr txBox="1">
            <a:spLocks/>
          </p:cNvSpPr>
          <p:nvPr userDrawn="1"/>
        </p:nvSpPr>
        <p:spPr>
          <a:xfrm>
            <a:off x="3902075" y="8261176"/>
            <a:ext cx="9102725" cy="79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ClrTx/>
              <a:buSzPct val="171000"/>
              <a:buFont typeface="Gill Sans" charset="0"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  <a:sym typeface="Gill Sans" charset="0"/>
            </a:endParaRPr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1317824" y="4043288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9" name="矩形 8"/>
          <p:cNvSpPr/>
          <p:nvPr userDrawn="1"/>
        </p:nvSpPr>
        <p:spPr bwMode="auto">
          <a:xfrm>
            <a:off x="0" y="7505112"/>
            <a:ext cx="13004800" cy="180000"/>
          </a:xfrm>
          <a:prstGeom prst="rect">
            <a:avLst/>
          </a:prstGeom>
          <a:solidFill>
            <a:srgbClr val="0E4681"/>
          </a:solidFill>
          <a:ln w="25400" cap="flat" cmpd="sng" algn="ctr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92" r:id="rId12"/>
    <p:sldLayoutId id="2147483778" r:id="rId13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8355A-E754-42F1-965D-265949FF918D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8901A-88E7-474C-A360-C35C7320CA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6900" y="3378200"/>
            <a:ext cx="11691978" cy="568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dirty="0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dirty="0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dirty="0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dirty="0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96900" y="2184400"/>
            <a:ext cx="11763416" cy="92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2" name="Text Box 5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2076113" y="673100"/>
            <a:ext cx="319087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defRPr>
            </a:lvl1pPr>
          </a:lstStyle>
          <a:p>
            <a:pPr>
              <a:defRPr/>
            </a:pPr>
            <a:fld id="{6FB31DCA-A203-42C3-85EA-2E874631AA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595312" y="3236913"/>
            <a:ext cx="11736000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94" r:id="rId12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»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4978400"/>
            <a:ext cx="4838700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797300"/>
            <a:ext cx="48387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4101" name="Line 4"/>
          <p:cNvSpPr>
            <a:spLocks noChangeShapeType="1"/>
          </p:cNvSpPr>
          <p:nvPr/>
        </p:nvSpPr>
        <p:spPr bwMode="auto">
          <a:xfrm>
            <a:off x="836613" y="4710113"/>
            <a:ext cx="4840287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93" r:id="rId12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»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圖片1.jpg"/>
          <p:cNvPicPr>
            <a:picLocks noChangeAspect="1" noChangeArrowheads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13003213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5124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A53CB6BE-AD7B-4195-B931-14BD9C675C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hyperlink" Target="http://n.yam.com/Article/20181102117573" TargetMode="External"/><Relationship Id="rId7" Type="http://schemas.openxmlformats.org/officeDocument/2006/relationships/hyperlink" Target="https://fandol588.com/2018/11/02/1102/" TargetMode="External"/><Relationship Id="rId2" Type="http://schemas.openxmlformats.org/officeDocument/2006/relationships/hyperlink" Target="https://www.nextmag.com.tw/realtimenews/news/451746" TargetMode="External"/><Relationship Id="rId1" Type="http://schemas.openxmlformats.org/officeDocument/2006/relationships/slideLayout" Target="../slideLayouts/slideLayout36.xml"/><Relationship Id="rId6" Type="http://schemas.openxmlformats.org/officeDocument/2006/relationships/hyperlink" Target="http://news.pchome.com.tw/living/wownews/20181102/index-15411312124216933009.html" TargetMode="External"/><Relationship Id="rId5" Type="http://schemas.openxmlformats.org/officeDocument/2006/relationships/hyperlink" Target="http://www.wowonews.com/2018/11/6373.html" TargetMode="External"/><Relationship Id="rId4" Type="http://schemas.openxmlformats.org/officeDocument/2006/relationships/hyperlink" Target="http://www.wownews.tw/newsdetail/consumption/15952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圖片版面配置區 1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內容版面配置區 2"/>
          <p:cNvSpPr>
            <a:spLocks noGrp="1"/>
          </p:cNvSpPr>
          <p:nvPr>
            <p:ph sz="quarter" idx="11"/>
          </p:nvPr>
        </p:nvSpPr>
        <p:spPr>
          <a:xfrm>
            <a:off x="5073640" y="4588495"/>
            <a:ext cx="7572428" cy="1368425"/>
          </a:xfrm>
        </p:spPr>
        <p:txBody>
          <a:bodyPr/>
          <a:lstStyle/>
          <a:p>
            <a:r>
              <a:rPr lang="zh-TW" altLang="en-US" sz="4600" dirty="0" smtClean="0"/>
              <a:t>星銷媒合專案說明</a:t>
            </a:r>
            <a:endParaRPr lang="zh-TW" altLang="en-US" sz="4600" dirty="0"/>
          </a:p>
        </p:txBody>
      </p:sp>
      <p:pic>
        <p:nvPicPr>
          <p:cNvPr id="6" name="圖片版面配置區 5" descr="Logo_verti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7864" y="1636439"/>
            <a:ext cx="3445929" cy="35081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4" name="手繪多邊形 120"/>
          <p:cNvSpPr>
            <a:spLocks noChangeShapeType="1"/>
          </p:cNvSpPr>
          <p:nvPr/>
        </p:nvSpPr>
        <p:spPr bwMode="auto">
          <a:xfrm>
            <a:off x="1998663" y="4337050"/>
            <a:ext cx="3175" cy="2593975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sp>
        <p:nvSpPr>
          <p:cNvPr id="49" name="手繪多邊形 120"/>
          <p:cNvSpPr>
            <a:spLocks noChangeShapeType="1"/>
          </p:cNvSpPr>
          <p:nvPr/>
        </p:nvSpPr>
        <p:spPr bwMode="auto">
          <a:xfrm flipH="1">
            <a:off x="5287963" y="6011863"/>
            <a:ext cx="0" cy="107950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pic>
        <p:nvPicPr>
          <p:cNvPr id="5837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24325" y="4948238"/>
            <a:ext cx="223837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Picture 50" descr="C:\Users\shop123\Documents\dc\181105\SOGO istore 線上購物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085"/>
          <a:stretch>
            <a:fillRect/>
          </a:stretch>
        </p:blipFill>
        <p:spPr bwMode="auto">
          <a:xfrm>
            <a:off x="644525" y="4948238"/>
            <a:ext cx="27543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4" name="標題 1"/>
          <p:cNvSpPr txBox="1">
            <a:spLocks noGrp="1"/>
          </p:cNvSpPr>
          <p:nvPr>
            <p:ph type="title"/>
          </p:nvPr>
        </p:nvSpPr>
        <p:spPr>
          <a:xfrm>
            <a:off x="525463" y="2212975"/>
            <a:ext cx="11809412" cy="927100"/>
          </a:xfrm>
        </p:spPr>
        <p:txBody>
          <a:bodyPr/>
          <a:lstStyle/>
          <a:p>
            <a:r>
              <a:rPr lang="zh-TW" altLang="en-US" dirty="0" smtClean="0">
                <a:cs typeface="Gill Sans"/>
              </a:rPr>
              <a:t>網站整合行銷</a:t>
            </a:r>
            <a:endParaRPr lang="zh-TW" altLang="zh-TW" dirty="0" smtClean="0">
              <a:cs typeface="Gill Sans"/>
            </a:endParaRPr>
          </a:p>
        </p:txBody>
      </p:sp>
      <p:sp>
        <p:nvSpPr>
          <p:cNvPr id="159" name="向下箭號 158"/>
          <p:cNvSpPr/>
          <p:nvPr/>
        </p:nvSpPr>
        <p:spPr>
          <a:xfrm rot="16200000">
            <a:off x="3645694" y="5515769"/>
            <a:ext cx="288925" cy="290513"/>
          </a:xfrm>
          <a:prstGeom prst="downArrow">
            <a:avLst/>
          </a:prstGeom>
          <a:solidFill>
            <a:srgbClr val="DCDCDC"/>
          </a:solidFill>
          <a:ln>
            <a:noFill/>
            <a:headEnd/>
            <a:tailEnd/>
          </a:ln>
        </p:spPr>
        <p:style>
          <a:lnRef idx="1">
            <a:schemeClr val="accent3"/>
          </a:lnRef>
          <a:fillRef idx="1001">
            <a:schemeClr val="dk2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5719" rIns="45719"/>
          <a:lstStyle/>
          <a:p>
            <a:pPr algn="ctr" eaLnBrk="1">
              <a:defRPr/>
            </a:pPr>
            <a:endParaRPr lang="zh-TW" altLang="en-US">
              <a:solidFill>
                <a:srgbClr val="000000"/>
              </a:solidFill>
              <a:ea typeface="Gill Sans"/>
            </a:endParaRPr>
          </a:p>
        </p:txBody>
      </p:sp>
      <p:sp>
        <p:nvSpPr>
          <p:cNvPr id="47" name="手繪多邊形 120"/>
          <p:cNvSpPr>
            <a:spLocks noChangeShapeType="1"/>
          </p:cNvSpPr>
          <p:nvPr/>
        </p:nvSpPr>
        <p:spPr bwMode="auto">
          <a:xfrm flipH="1">
            <a:off x="1287463" y="6945313"/>
            <a:ext cx="0" cy="360362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sp>
        <p:nvSpPr>
          <p:cNvPr id="48" name="手繪多邊形 120"/>
          <p:cNvSpPr>
            <a:spLocks noChangeShapeType="1"/>
          </p:cNvSpPr>
          <p:nvPr/>
        </p:nvSpPr>
        <p:spPr bwMode="auto">
          <a:xfrm flipH="1">
            <a:off x="2787650" y="6945313"/>
            <a:ext cx="0" cy="360362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621613" y="7138988"/>
            <a:ext cx="2760663" cy="2217737"/>
            <a:chOff x="644525" y="7065963"/>
            <a:chExt cx="2760663" cy="2217737"/>
          </a:xfrm>
        </p:grpSpPr>
        <p:sp>
          <p:nvSpPr>
            <p:cNvPr id="60437" name="正方形"/>
            <p:cNvSpPr>
              <a:spLocks noChangeArrowheads="1"/>
            </p:cNvSpPr>
            <p:nvPr/>
          </p:nvSpPr>
          <p:spPr bwMode="auto">
            <a:xfrm>
              <a:off x="644525" y="7661275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ERP系統</a:t>
              </a: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60435" name="正方形"/>
            <p:cNvSpPr>
              <a:spLocks noChangeArrowheads="1"/>
            </p:cNvSpPr>
            <p:nvPr/>
          </p:nvSpPr>
          <p:spPr bwMode="auto">
            <a:xfrm>
              <a:off x="644525" y="8256588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物流系統</a:t>
              </a: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60458" name="會計系統"/>
            <p:cNvSpPr txBox="1">
              <a:spLocks noChangeArrowheads="1"/>
            </p:cNvSpPr>
            <p:nvPr/>
          </p:nvSpPr>
          <p:spPr bwMode="auto">
            <a:xfrm>
              <a:off x="644525" y="7065963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會計系統</a:t>
              </a:r>
            </a:p>
          </p:txBody>
        </p:sp>
        <p:sp>
          <p:nvSpPr>
            <p:cNvPr id="60464" name="手機系統"/>
            <p:cNvSpPr txBox="1">
              <a:spLocks noChangeArrowheads="1"/>
            </p:cNvSpPr>
            <p:nvPr/>
          </p:nvSpPr>
          <p:spPr bwMode="auto">
            <a:xfrm>
              <a:off x="644525" y="8851900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手機系統</a:t>
              </a:r>
            </a:p>
          </p:txBody>
        </p:sp>
        <p:sp>
          <p:nvSpPr>
            <p:cNvPr id="60436" name="正方形"/>
            <p:cNvSpPr>
              <a:spLocks noChangeArrowheads="1"/>
            </p:cNvSpPr>
            <p:nvPr/>
          </p:nvSpPr>
          <p:spPr bwMode="auto">
            <a:xfrm>
              <a:off x="2144713" y="7661275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CRM系統</a:t>
              </a: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60438" name="正方形"/>
            <p:cNvSpPr>
              <a:spLocks noChangeArrowheads="1"/>
            </p:cNvSpPr>
            <p:nvPr/>
          </p:nvSpPr>
          <p:spPr bwMode="auto">
            <a:xfrm>
              <a:off x="2144713" y="7065963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buFont typeface="Gill Sans"/>
                <a:buNone/>
                <a:defRPr/>
              </a:pPr>
              <a:endPara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buFont typeface="Gill Sans"/>
                <a:buNone/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簡訊系統</a:t>
              </a: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60433" name="正方形"/>
            <p:cNvSpPr>
              <a:spLocks noChangeArrowheads="1"/>
            </p:cNvSpPr>
            <p:nvPr/>
          </p:nvSpPr>
          <p:spPr bwMode="auto">
            <a:xfrm>
              <a:off x="2144713" y="8851900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en-US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POS</a:t>
              </a:r>
              <a:r>
                <a:rPr lang="zh-TW" altLang="en-US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系統</a:t>
              </a: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60462" name="金流系統"/>
            <p:cNvSpPr txBox="1">
              <a:spLocks noChangeArrowheads="1"/>
            </p:cNvSpPr>
            <p:nvPr/>
          </p:nvSpPr>
          <p:spPr bwMode="auto">
            <a:xfrm>
              <a:off x="2144713" y="8256588"/>
              <a:ext cx="1260475" cy="431800"/>
            </a:xfrm>
            <a:prstGeom prst="rect">
              <a:avLst/>
            </a:prstGeom>
            <a:solidFill>
              <a:srgbClr val="5057A0"/>
            </a:solidFill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zh-TW" sz="16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金流系統</a:t>
              </a:r>
            </a:p>
          </p:txBody>
        </p:sp>
      </p:grpSp>
      <p:sp>
        <p:nvSpPr>
          <p:cNvPr id="60521" name="Google"/>
          <p:cNvSpPr txBox="1">
            <a:spLocks noChangeArrowheads="1"/>
          </p:cNvSpPr>
          <p:nvPr/>
        </p:nvSpPr>
        <p:spPr bwMode="auto">
          <a:xfrm>
            <a:off x="4097338" y="6994525"/>
            <a:ext cx="2339975" cy="431800"/>
          </a:xfrm>
          <a:prstGeom prst="rect">
            <a:avLst/>
          </a:prstGeom>
          <a:solidFill>
            <a:srgbClr val="F49AC2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拍照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60519" name="聯播網"/>
          <p:cNvSpPr txBox="1">
            <a:spLocks noChangeArrowheads="1"/>
          </p:cNvSpPr>
          <p:nvPr/>
        </p:nvSpPr>
        <p:spPr bwMode="auto">
          <a:xfrm>
            <a:off x="4097338" y="8877300"/>
            <a:ext cx="2339975" cy="431800"/>
          </a:xfrm>
          <a:prstGeom prst="rect">
            <a:avLst/>
          </a:prstGeom>
          <a:solidFill>
            <a:srgbClr val="F49AC2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唱片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電影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節目置入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60525" name="FB"/>
          <p:cNvSpPr txBox="1">
            <a:spLocks noChangeArrowheads="1"/>
          </p:cNvSpPr>
          <p:nvPr/>
        </p:nvSpPr>
        <p:spPr bwMode="auto">
          <a:xfrm>
            <a:off x="4097338" y="7519988"/>
            <a:ext cx="2339975" cy="431800"/>
          </a:xfrm>
          <a:prstGeom prst="rect">
            <a:avLst/>
          </a:prstGeom>
          <a:solidFill>
            <a:srgbClr val="F49AC2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拍照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+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社群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PO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文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60523" name="IG"/>
          <p:cNvSpPr txBox="1">
            <a:spLocks noChangeArrowheads="1"/>
          </p:cNvSpPr>
          <p:nvPr/>
        </p:nvSpPr>
        <p:spPr bwMode="auto">
          <a:xfrm>
            <a:off x="4097338" y="8091488"/>
            <a:ext cx="2339975" cy="720725"/>
          </a:xfrm>
          <a:prstGeom prst="rect">
            <a:avLst/>
          </a:prstGeom>
          <a:solidFill>
            <a:srgbClr val="F49AC2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拍照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+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社群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PO</a:t>
            </a: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文</a:t>
            </a: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+</a:t>
            </a:r>
          </a:p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直播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50" name="手繪多邊形 120"/>
          <p:cNvSpPr>
            <a:spLocks noChangeShapeType="1"/>
          </p:cNvSpPr>
          <p:nvPr/>
        </p:nvSpPr>
        <p:spPr bwMode="auto">
          <a:xfrm flipH="1">
            <a:off x="8167688" y="6370638"/>
            <a:ext cx="0" cy="720725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sp>
        <p:nvSpPr>
          <p:cNvPr id="157" name="Google"/>
          <p:cNvSpPr txBox="1">
            <a:spLocks noChangeArrowheads="1"/>
          </p:cNvSpPr>
          <p:nvPr/>
        </p:nvSpPr>
        <p:spPr bwMode="auto">
          <a:xfrm>
            <a:off x="7002463" y="8137525"/>
            <a:ext cx="2339975" cy="431800"/>
          </a:xfrm>
          <a:prstGeom prst="rect">
            <a:avLst/>
          </a:prstGeom>
          <a:solidFill>
            <a:srgbClr val="44C8F5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IG</a:t>
            </a:r>
          </a:p>
        </p:txBody>
      </p:sp>
      <p:sp>
        <p:nvSpPr>
          <p:cNvPr id="158" name="Google"/>
          <p:cNvSpPr txBox="1">
            <a:spLocks noChangeArrowheads="1"/>
          </p:cNvSpPr>
          <p:nvPr/>
        </p:nvSpPr>
        <p:spPr bwMode="auto">
          <a:xfrm>
            <a:off x="7002463" y="8712200"/>
            <a:ext cx="2339975" cy="431800"/>
          </a:xfrm>
          <a:prstGeom prst="rect">
            <a:avLst/>
          </a:prstGeom>
          <a:solidFill>
            <a:srgbClr val="44C8F5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聯播網</a:t>
            </a:r>
          </a:p>
        </p:txBody>
      </p:sp>
      <p:sp>
        <p:nvSpPr>
          <p:cNvPr id="60479" name="Google"/>
          <p:cNvSpPr txBox="1">
            <a:spLocks noChangeArrowheads="1"/>
          </p:cNvSpPr>
          <p:nvPr/>
        </p:nvSpPr>
        <p:spPr bwMode="auto">
          <a:xfrm>
            <a:off x="7002463" y="6994525"/>
            <a:ext cx="2339975" cy="431800"/>
          </a:xfrm>
          <a:prstGeom prst="rect">
            <a:avLst/>
          </a:prstGeom>
          <a:solidFill>
            <a:srgbClr val="44C8F5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Go</a:t>
            </a:r>
            <a:r>
              <a:rPr lang="en-US" altLang="zh-TW" sz="1600" dirty="0" err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ogl</a:t>
            </a:r>
            <a:r>
              <a: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e</a:t>
            </a:r>
            <a:endParaRPr lang="en-US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56" name="Google"/>
          <p:cNvSpPr txBox="1">
            <a:spLocks noChangeArrowheads="1"/>
          </p:cNvSpPr>
          <p:nvPr/>
        </p:nvSpPr>
        <p:spPr bwMode="auto">
          <a:xfrm>
            <a:off x="7002463" y="7566025"/>
            <a:ext cx="2339975" cy="431800"/>
          </a:xfrm>
          <a:prstGeom prst="rect">
            <a:avLst/>
          </a:prstGeom>
          <a:solidFill>
            <a:srgbClr val="44C8F5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FB</a:t>
            </a:r>
          </a:p>
        </p:txBody>
      </p:sp>
      <p:sp>
        <p:nvSpPr>
          <p:cNvPr id="51" name="手繪多邊形 120"/>
          <p:cNvSpPr>
            <a:spLocks noChangeShapeType="1"/>
          </p:cNvSpPr>
          <p:nvPr/>
        </p:nvSpPr>
        <p:spPr bwMode="auto">
          <a:xfrm flipH="1">
            <a:off x="11145838" y="6364288"/>
            <a:ext cx="0" cy="720725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sp>
        <p:nvSpPr>
          <p:cNvPr id="163" name="Google"/>
          <p:cNvSpPr txBox="1">
            <a:spLocks noChangeArrowheads="1"/>
          </p:cNvSpPr>
          <p:nvPr/>
        </p:nvSpPr>
        <p:spPr bwMode="auto">
          <a:xfrm>
            <a:off x="10002838" y="7566025"/>
            <a:ext cx="2339975" cy="431800"/>
          </a:xfrm>
          <a:prstGeom prst="rect">
            <a:avLst/>
          </a:prstGeom>
          <a:solidFill>
            <a:srgbClr val="EF3C78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中天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64" name="Google"/>
          <p:cNvSpPr txBox="1">
            <a:spLocks noChangeArrowheads="1"/>
          </p:cNvSpPr>
          <p:nvPr/>
        </p:nvSpPr>
        <p:spPr bwMode="auto">
          <a:xfrm>
            <a:off x="10002838" y="8137525"/>
            <a:ext cx="2339975" cy="431800"/>
          </a:xfrm>
          <a:prstGeom prst="rect">
            <a:avLst/>
          </a:prstGeom>
          <a:solidFill>
            <a:srgbClr val="EF3C78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東森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61" name="Google"/>
          <p:cNvSpPr txBox="1">
            <a:spLocks noChangeArrowheads="1"/>
          </p:cNvSpPr>
          <p:nvPr/>
        </p:nvSpPr>
        <p:spPr bwMode="auto">
          <a:xfrm>
            <a:off x="10002838" y="6994525"/>
            <a:ext cx="2339975" cy="431800"/>
          </a:xfrm>
          <a:prstGeom prst="rect">
            <a:avLst/>
          </a:prstGeom>
          <a:solidFill>
            <a:srgbClr val="EF3C78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zh-TW" altLang="en-US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蘋果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65" name="Google"/>
          <p:cNvSpPr txBox="1">
            <a:spLocks noChangeArrowheads="1"/>
          </p:cNvSpPr>
          <p:nvPr/>
        </p:nvSpPr>
        <p:spPr bwMode="auto">
          <a:xfrm>
            <a:off x="10002838" y="8712200"/>
            <a:ext cx="2339975" cy="431800"/>
          </a:xfrm>
          <a:prstGeom prst="rect">
            <a:avLst/>
          </a:prstGeom>
          <a:solidFill>
            <a:srgbClr val="EF3C78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45719" tIns="45719" rIns="45719" bIns="45719" anchor="ctr"/>
          <a:lstStyle/>
          <a:p>
            <a:pPr algn="ctr" defTabSz="1422400" eaLnBrk="1">
              <a:lnSpc>
                <a:spcPct val="90000"/>
              </a:lnSpc>
              <a:spcBef>
                <a:spcPts val="600"/>
              </a:spcBef>
              <a:defRPr/>
            </a:pPr>
            <a:r>
              <a:rPr lang="en-US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TVBS</a:t>
            </a:r>
            <a:endParaRPr lang="zh-TW" altLang="zh-TW" sz="16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52" name="向下箭號 51"/>
          <p:cNvSpPr/>
          <p:nvPr/>
        </p:nvSpPr>
        <p:spPr>
          <a:xfrm rot="16200000">
            <a:off x="6585744" y="5515769"/>
            <a:ext cx="288925" cy="290513"/>
          </a:xfrm>
          <a:prstGeom prst="downArrow">
            <a:avLst/>
          </a:prstGeom>
          <a:solidFill>
            <a:srgbClr val="DCDCDC"/>
          </a:solidFill>
          <a:ln>
            <a:noFill/>
            <a:headEnd/>
            <a:tailEnd/>
          </a:ln>
        </p:spPr>
        <p:style>
          <a:lnRef idx="1">
            <a:schemeClr val="accent3"/>
          </a:lnRef>
          <a:fillRef idx="1001">
            <a:schemeClr val="dk2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5719" rIns="45719"/>
          <a:lstStyle/>
          <a:p>
            <a:pPr algn="ctr" eaLnBrk="1">
              <a:defRPr/>
            </a:pPr>
            <a:endParaRPr lang="zh-TW" altLang="en-US">
              <a:solidFill>
                <a:srgbClr val="000000"/>
              </a:solidFill>
              <a:ea typeface="Gill Sans"/>
            </a:endParaRPr>
          </a:p>
        </p:txBody>
      </p:sp>
      <p:sp>
        <p:nvSpPr>
          <p:cNvPr id="53" name="向下箭號 52"/>
          <p:cNvSpPr/>
          <p:nvPr/>
        </p:nvSpPr>
        <p:spPr>
          <a:xfrm rot="16200000">
            <a:off x="9525794" y="5515769"/>
            <a:ext cx="288925" cy="290513"/>
          </a:xfrm>
          <a:prstGeom prst="downArrow">
            <a:avLst/>
          </a:prstGeom>
          <a:solidFill>
            <a:srgbClr val="DCDCDC"/>
          </a:solidFill>
          <a:ln>
            <a:noFill/>
            <a:headEnd/>
            <a:tailEnd/>
          </a:ln>
        </p:spPr>
        <p:style>
          <a:lnRef idx="1">
            <a:schemeClr val="accent3"/>
          </a:lnRef>
          <a:fillRef idx="1001">
            <a:schemeClr val="dk2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45719" rIns="45719"/>
          <a:lstStyle/>
          <a:p>
            <a:pPr algn="ctr" eaLnBrk="1">
              <a:defRPr/>
            </a:pPr>
            <a:endParaRPr lang="zh-TW" altLang="en-US">
              <a:solidFill>
                <a:srgbClr val="000000"/>
              </a:solidFill>
              <a:ea typeface="Gill Sans"/>
            </a:endParaRPr>
          </a:p>
        </p:txBody>
      </p:sp>
      <p:sp>
        <p:nvSpPr>
          <p:cNvPr id="54" name="手繪多邊形 120"/>
          <p:cNvSpPr>
            <a:spLocks noChangeShapeType="1"/>
          </p:cNvSpPr>
          <p:nvPr/>
        </p:nvSpPr>
        <p:spPr bwMode="auto">
          <a:xfrm flipH="1" flipV="1">
            <a:off x="1287463" y="6948488"/>
            <a:ext cx="15113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45719" tIns="45719" rIns="45719" bIns="45719"/>
          <a:lstStyle/>
          <a:p>
            <a:pPr>
              <a:defRPr/>
            </a:pPr>
            <a:endParaRPr lang="zh-TW" altLang="en-US"/>
          </a:p>
        </p:txBody>
      </p:sp>
      <p:sp>
        <p:nvSpPr>
          <p:cNvPr id="56" name="文字方塊 55"/>
          <p:cNvSpPr txBox="1"/>
          <p:nvPr/>
        </p:nvSpPr>
        <p:spPr bwMode="auto">
          <a:xfrm>
            <a:off x="5930896" y="9305956"/>
            <a:ext cx="85725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more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 bwMode="auto">
          <a:xfrm>
            <a:off x="2930500" y="9283933"/>
            <a:ext cx="85725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more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8" name="文字方塊 57"/>
          <p:cNvSpPr txBox="1"/>
          <p:nvPr/>
        </p:nvSpPr>
        <p:spPr bwMode="auto">
          <a:xfrm>
            <a:off x="8859854" y="9163080"/>
            <a:ext cx="85725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more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9" name="文字方塊 58"/>
          <p:cNvSpPr txBox="1"/>
          <p:nvPr/>
        </p:nvSpPr>
        <p:spPr bwMode="auto">
          <a:xfrm>
            <a:off x="11860250" y="9163080"/>
            <a:ext cx="85725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more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8407" name="Picture 8" descr="C:\Users\shop123\Documents\dc\181102\icon+圖素\26715531-news-media-concept-laptop-tablet-pc-phone-and-newspaper-3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1400" y="4881563"/>
            <a:ext cx="244792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408" name="Picture 11" descr="C:\Users\shop123\Documents\dc\181102\icon+圖素\40958157-kiev-ukraine-april-28-2015-collection-of-popular-social-media-logos-printed-on-paper-facebook-twitt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025" y="4995863"/>
            <a:ext cx="233997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8409" name="群組 68"/>
          <p:cNvGrpSpPr>
            <a:grpSpLocks/>
          </p:cNvGrpSpPr>
          <p:nvPr/>
        </p:nvGrpSpPr>
        <p:grpSpPr bwMode="auto">
          <a:xfrm>
            <a:off x="11460163" y="4662488"/>
            <a:ext cx="900112" cy="1285875"/>
            <a:chOff x="5359392" y="3448040"/>
            <a:chExt cx="900000" cy="1285884"/>
          </a:xfrm>
        </p:grpSpPr>
        <p:sp>
          <p:nvSpPr>
            <p:cNvPr id="67" name="橢圓 66"/>
            <p:cNvSpPr/>
            <p:nvPr/>
          </p:nvSpPr>
          <p:spPr>
            <a:xfrm>
              <a:off x="5359392" y="3448040"/>
              <a:ext cx="900000" cy="900000"/>
            </a:xfrm>
            <a:prstGeom prst="ellipse">
              <a:avLst/>
            </a:prstGeom>
            <a:solidFill>
              <a:srgbClr val="ED145A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/>
            </a:p>
          </p:txBody>
        </p:sp>
        <p:sp>
          <p:nvSpPr>
            <p:cNvPr id="68" name="文字方塊 67"/>
            <p:cNvSpPr txBox="1"/>
            <p:nvPr/>
          </p:nvSpPr>
          <p:spPr>
            <a:xfrm>
              <a:off x="5502268" y="3687486"/>
              <a:ext cx="642942" cy="1046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媒體</a:t>
              </a:r>
              <a:endParaRPr lang="en-US" altLang="zh-TW" sz="20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dirty="0"/>
            </a:p>
          </p:txBody>
        </p:sp>
      </p:grpSp>
      <p:grpSp>
        <p:nvGrpSpPr>
          <p:cNvPr id="58410" name="群組 69"/>
          <p:cNvGrpSpPr>
            <a:grpSpLocks/>
          </p:cNvGrpSpPr>
          <p:nvPr/>
        </p:nvGrpSpPr>
        <p:grpSpPr bwMode="auto">
          <a:xfrm>
            <a:off x="5602288" y="4662488"/>
            <a:ext cx="900112" cy="900112"/>
            <a:chOff x="5359392" y="3448040"/>
            <a:chExt cx="900000" cy="900000"/>
          </a:xfrm>
        </p:grpSpPr>
        <p:sp>
          <p:nvSpPr>
            <p:cNvPr id="71" name="橢圓 70"/>
            <p:cNvSpPr/>
            <p:nvPr/>
          </p:nvSpPr>
          <p:spPr>
            <a:xfrm>
              <a:off x="5359392" y="3448040"/>
              <a:ext cx="900000" cy="900000"/>
            </a:xfrm>
            <a:prstGeom prst="ellipse">
              <a:avLst/>
            </a:prstGeom>
            <a:solidFill>
              <a:srgbClr val="F49AC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/>
            </a:p>
          </p:txBody>
        </p:sp>
        <p:sp>
          <p:nvSpPr>
            <p:cNvPr id="72" name="文字方塊 71"/>
            <p:cNvSpPr txBox="1"/>
            <p:nvPr/>
          </p:nvSpPr>
          <p:spPr>
            <a:xfrm>
              <a:off x="5430830" y="3513858"/>
              <a:ext cx="720000" cy="7200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en-US" sz="17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藝人</a:t>
              </a:r>
              <a:endParaRPr lang="en-US" altLang="zh-TW" sz="17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en-US" sz="17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網紅</a:t>
              </a:r>
              <a:endParaRPr lang="zh-TW" altLang="zh-TW" sz="17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sz="1800" dirty="0"/>
            </a:p>
          </p:txBody>
        </p:sp>
      </p:grpSp>
      <p:grpSp>
        <p:nvGrpSpPr>
          <p:cNvPr id="58411" name="群組 72"/>
          <p:cNvGrpSpPr>
            <a:grpSpLocks/>
          </p:cNvGrpSpPr>
          <p:nvPr/>
        </p:nvGrpSpPr>
        <p:grpSpPr bwMode="auto">
          <a:xfrm>
            <a:off x="8459788" y="4662488"/>
            <a:ext cx="900112" cy="900112"/>
            <a:chOff x="5359392" y="3448040"/>
            <a:chExt cx="900000" cy="900000"/>
          </a:xfrm>
        </p:grpSpPr>
        <p:sp>
          <p:nvSpPr>
            <p:cNvPr id="74" name="橢圓 73"/>
            <p:cNvSpPr/>
            <p:nvPr/>
          </p:nvSpPr>
          <p:spPr>
            <a:xfrm>
              <a:off x="5359392" y="3448040"/>
              <a:ext cx="900000" cy="900000"/>
            </a:xfrm>
            <a:prstGeom prst="ellipse">
              <a:avLst/>
            </a:prstGeom>
            <a:solidFill>
              <a:srgbClr val="44C8F5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/>
            </a:p>
          </p:txBody>
        </p:sp>
        <p:sp>
          <p:nvSpPr>
            <p:cNvPr id="76" name="文字方塊 75"/>
            <p:cNvSpPr txBox="1"/>
            <p:nvPr/>
          </p:nvSpPr>
          <p:spPr>
            <a:xfrm>
              <a:off x="5430830" y="3587529"/>
              <a:ext cx="720000" cy="6463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800" dirty="0">
                  <a:solidFill>
                    <a:schemeClr val="bg1"/>
                  </a:solidFill>
                </a:rPr>
                <a:t>社群</a:t>
              </a:r>
              <a:endParaRPr lang="en-US" altLang="zh-TW" sz="1800" dirty="0">
                <a:solidFill>
                  <a:schemeClr val="bg1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800" dirty="0">
                  <a:solidFill>
                    <a:schemeClr val="bg1"/>
                  </a:solidFill>
                </a:rPr>
                <a:t>廣告</a:t>
              </a:r>
            </a:p>
          </p:txBody>
        </p:sp>
      </p:grpSp>
      <p:grpSp>
        <p:nvGrpSpPr>
          <p:cNvPr id="58412" name="群組 76"/>
          <p:cNvGrpSpPr>
            <a:grpSpLocks/>
          </p:cNvGrpSpPr>
          <p:nvPr/>
        </p:nvGrpSpPr>
        <p:grpSpPr bwMode="auto">
          <a:xfrm>
            <a:off x="2530475" y="4662488"/>
            <a:ext cx="900113" cy="1285875"/>
            <a:chOff x="5359392" y="3448040"/>
            <a:chExt cx="900000" cy="1285884"/>
          </a:xfrm>
        </p:grpSpPr>
        <p:sp>
          <p:nvSpPr>
            <p:cNvPr id="78" name="橢圓 77"/>
            <p:cNvSpPr/>
            <p:nvPr/>
          </p:nvSpPr>
          <p:spPr>
            <a:xfrm>
              <a:off x="5359392" y="3448040"/>
              <a:ext cx="900000" cy="900000"/>
            </a:xfrm>
            <a:prstGeom prst="ellipse">
              <a:avLst/>
            </a:prstGeom>
            <a:solidFill>
              <a:srgbClr val="29317A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/>
            </a:p>
          </p:txBody>
        </p:sp>
        <p:sp>
          <p:nvSpPr>
            <p:cNvPr id="79" name="文字方塊 78"/>
            <p:cNvSpPr txBox="1"/>
            <p:nvPr/>
          </p:nvSpPr>
          <p:spPr>
            <a:xfrm>
              <a:off x="5487921" y="3687486"/>
              <a:ext cx="642942" cy="10464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官網</a:t>
              </a:r>
              <a:endParaRPr lang="en-US" altLang="zh-TW" sz="20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dirty="0"/>
            </a:p>
          </p:txBody>
        </p:sp>
      </p:grpSp>
      <p:grpSp>
        <p:nvGrpSpPr>
          <p:cNvPr id="58413" name="群組 3"/>
          <p:cNvGrpSpPr>
            <a:grpSpLocks/>
          </p:cNvGrpSpPr>
          <p:nvPr/>
        </p:nvGrpSpPr>
        <p:grpSpPr bwMode="auto">
          <a:xfrm>
            <a:off x="525463" y="3363913"/>
            <a:ext cx="6121400" cy="992187"/>
            <a:chOff x="525463" y="3364632"/>
            <a:chExt cx="6120953" cy="991468"/>
          </a:xfrm>
          <a:solidFill>
            <a:srgbClr val="FFFF99"/>
          </a:solidFill>
        </p:grpSpPr>
        <p:sp>
          <p:nvSpPr>
            <p:cNvPr id="65" name="會計系統"/>
            <p:cNvSpPr txBox="1">
              <a:spLocks noChangeArrowheads="1"/>
            </p:cNvSpPr>
            <p:nvPr/>
          </p:nvSpPr>
          <p:spPr bwMode="auto">
            <a:xfrm>
              <a:off x="525463" y="3364632"/>
              <a:ext cx="6120953" cy="991468"/>
            </a:xfrm>
            <a:prstGeom prst="rect">
              <a:avLst/>
            </a:prstGeom>
            <a:grpFill/>
            <a:ln w="19050">
              <a:noFill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45719" tIns="45719" rIns="45719" bIns="45719" anchor="ctr"/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endParaRPr lang="zh-TW" altLang="zh-TW" sz="16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pic>
          <p:nvPicPr>
            <p:cNvPr id="58419" name="Picture 8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358" y="3681923"/>
              <a:ext cx="1728787" cy="390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420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6891" y="3439602"/>
              <a:ext cx="1590447" cy="8751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421" name="Picture 4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212" y="3416810"/>
              <a:ext cx="642937" cy="920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422" name="Picture 4" descr="C:\Users\shop123\Documents\dc\181102\icon+圖素\fb-image-share627x627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3744" y="3516823"/>
              <a:ext cx="719137" cy="720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5" name="文字方塊 74"/>
          <p:cNvSpPr txBox="1"/>
          <p:nvPr/>
        </p:nvSpPr>
        <p:spPr bwMode="auto">
          <a:xfrm>
            <a:off x="6071827" y="4006994"/>
            <a:ext cx="857256" cy="307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1400" dirty="0">
                <a:latin typeface="微軟正黑體" pitchFamily="34" charset="-120"/>
                <a:ea typeface="微軟正黑體" pitchFamily="34" charset="-120"/>
              </a:rPr>
              <a:t>more</a:t>
            </a:r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58415" name="群組 69"/>
          <p:cNvGrpSpPr>
            <a:grpSpLocks/>
          </p:cNvGrpSpPr>
          <p:nvPr/>
        </p:nvGrpSpPr>
        <p:grpSpPr bwMode="auto">
          <a:xfrm>
            <a:off x="6191250" y="3076575"/>
            <a:ext cx="900113" cy="900113"/>
            <a:chOff x="5359392" y="3448040"/>
            <a:chExt cx="900000" cy="900000"/>
          </a:xfrm>
        </p:grpSpPr>
        <p:sp>
          <p:nvSpPr>
            <p:cNvPr id="70" name="橢圓 69"/>
            <p:cNvSpPr/>
            <p:nvPr/>
          </p:nvSpPr>
          <p:spPr>
            <a:xfrm>
              <a:off x="5359392" y="3448040"/>
              <a:ext cx="900000" cy="900000"/>
            </a:xfrm>
            <a:prstGeom prst="ellipse">
              <a:avLst/>
            </a:prstGeom>
            <a:solidFill>
              <a:srgbClr val="92D050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/>
            </a:p>
          </p:txBody>
        </p:sp>
        <p:sp>
          <p:nvSpPr>
            <p:cNvPr id="73" name="文字方塊 72"/>
            <p:cNvSpPr txBox="1"/>
            <p:nvPr/>
          </p:nvSpPr>
          <p:spPr>
            <a:xfrm>
              <a:off x="5473679" y="3663986"/>
              <a:ext cx="720000" cy="4046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spcFirstLastPara="1" lIns="45719" tIns="45719" rIns="45719" bIns="45719" spcCol="38100">
              <a:spAutoFit/>
            </a:bodyPr>
            <a:lstStyle/>
            <a:p>
              <a:pPr algn="ctr" defTabSz="1422400" eaLnBrk="1">
                <a:lnSpc>
                  <a:spcPct val="90000"/>
                </a:lnSpc>
                <a:spcBef>
                  <a:spcPts val="600"/>
                </a:spcBef>
                <a:defRPr/>
              </a:pPr>
              <a:r>
                <a:rPr lang="zh-TW" altLang="en-US" sz="17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通路</a:t>
              </a:r>
              <a:endParaRPr lang="zh-TW" altLang="en-US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4479366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星服務上線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0170" y="3376602"/>
            <a:ext cx="11691978" cy="5689600"/>
          </a:xfrm>
        </p:spPr>
        <p:txBody>
          <a:bodyPr/>
          <a:lstStyle/>
          <a:p>
            <a:pPr marL="0" indent="0">
              <a:buNone/>
            </a:pP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grpSp>
        <p:nvGrpSpPr>
          <p:cNvPr id="8" name="群組 7"/>
          <p:cNvGrpSpPr/>
          <p:nvPr/>
        </p:nvGrpSpPr>
        <p:grpSpPr>
          <a:xfrm>
            <a:off x="4983302" y="5238695"/>
            <a:ext cx="2249912" cy="3958585"/>
            <a:chOff x="715217" y="5380856"/>
            <a:chExt cx="2249912" cy="3958585"/>
          </a:xfrm>
        </p:grpSpPr>
        <p:pic>
          <p:nvPicPr>
            <p:cNvPr id="11" name="圖片 10" descr="S__28622877.jp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715217" y="5380856"/>
              <a:ext cx="2249184" cy="3364740"/>
            </a:xfrm>
            <a:prstGeom prst="rect">
              <a:avLst/>
            </a:prstGeom>
          </p:spPr>
        </p:pic>
        <p:sp>
          <p:nvSpPr>
            <p:cNvPr id="17" name="矩形 10"/>
            <p:cNvSpPr>
              <a:spLocks noChangeArrowheads="1"/>
            </p:cNvSpPr>
            <p:nvPr/>
          </p:nvSpPr>
          <p:spPr bwMode="auto">
            <a:xfrm>
              <a:off x="715217" y="8809880"/>
              <a:ext cx="2249912" cy="529561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1pPr>
              <a:lvl2pPr marL="742950" indent="-28575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2pPr>
              <a:lvl3pPr marL="1143000" indent="-228600"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3pPr>
              <a:lvl4pPr marL="1600200" indent="-22860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4pPr>
              <a:lvl5pPr marL="2057400" indent="-228600">
                <a:lnSpc>
                  <a:spcPct val="130000"/>
                </a:lnSpc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5pPr>
              <a:lvl6pPr marL="25146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6pPr>
              <a:lvl7pPr marL="29718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7pPr>
              <a:lvl8pPr marL="34290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8pPr>
              <a:lvl9pPr marL="38862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9pPr>
            </a:lstStyle>
            <a:p>
              <a:pPr algn="ctr">
                <a:buNone/>
                <a:defRPr/>
              </a:pPr>
              <a:r>
                <a:rPr lang="en-US" altLang="zh-TW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IG</a:t>
              </a:r>
              <a:r>
                <a:rPr lang="zh-TW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發文 </a:t>
              </a:r>
              <a:r>
                <a:rPr lang="en-US" altLang="zh-TW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/ </a:t>
              </a:r>
              <a:r>
                <a:rPr lang="zh-TW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出席活動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7427041" y="5269527"/>
            <a:ext cx="2249912" cy="3894622"/>
            <a:chOff x="7438504" y="3726654"/>
            <a:chExt cx="2249912" cy="3894622"/>
          </a:xfrm>
        </p:grpSpPr>
        <p:pic>
          <p:nvPicPr>
            <p:cNvPr id="12" name="圖片 11" descr="FireShot Capture 060 - (4) Lizz Chloe 彤彤 - 首頁_ - https___www.facebook.com_lizzchloemyfm_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7438504" y="3726654"/>
              <a:ext cx="2235618" cy="3364740"/>
            </a:xfrm>
            <a:prstGeom prst="rect">
              <a:avLst/>
            </a:prstGeom>
          </p:spPr>
        </p:pic>
        <p:sp>
          <p:nvSpPr>
            <p:cNvPr id="19" name="矩形 10"/>
            <p:cNvSpPr>
              <a:spLocks noChangeArrowheads="1"/>
            </p:cNvSpPr>
            <p:nvPr/>
          </p:nvSpPr>
          <p:spPr bwMode="auto">
            <a:xfrm>
              <a:off x="7438504" y="7091715"/>
              <a:ext cx="2249912" cy="529561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1pPr>
              <a:lvl2pPr marL="742950" indent="-28575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2pPr>
              <a:lvl3pPr marL="1143000" indent="-228600"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3pPr>
              <a:lvl4pPr marL="1600200" indent="-22860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4pPr>
              <a:lvl5pPr marL="2057400" indent="-228600">
                <a:lnSpc>
                  <a:spcPct val="130000"/>
                </a:lnSpc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5pPr>
              <a:lvl6pPr marL="25146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6pPr>
              <a:lvl7pPr marL="29718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7pPr>
              <a:lvl8pPr marL="34290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8pPr>
              <a:lvl9pPr marL="38862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9pPr>
            </a:lstStyle>
            <a:p>
              <a:pPr algn="ctr">
                <a:buNone/>
                <a:defRPr/>
              </a:pPr>
              <a:r>
                <a:rPr lang="en-US" altLang="zh-TW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FB</a:t>
              </a:r>
              <a:r>
                <a:rPr lang="zh-TW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發文 </a:t>
              </a:r>
              <a:r>
                <a:rPr lang="en-US" altLang="zh-TW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/ </a:t>
              </a:r>
              <a:r>
                <a:rPr lang="zh-TW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影片分享</a:t>
              </a: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9904279" y="5204965"/>
            <a:ext cx="2235589" cy="3967302"/>
            <a:chOff x="9859281" y="5309418"/>
            <a:chExt cx="2235589" cy="3967302"/>
          </a:xfrm>
        </p:grpSpPr>
        <p:pic>
          <p:nvPicPr>
            <p:cNvPr id="25" name="圖片 24" descr="screencapture-miihuang-pixnet-net-blog-post-118517841-2018-08-27-19_03_58.png"/>
            <p:cNvPicPr>
              <a:picLocks noChangeAspect="1"/>
            </p:cNvPicPr>
            <p:nvPr/>
          </p:nvPicPr>
          <p:blipFill>
            <a:blip r:embed="rId4" cstate="email"/>
            <a:srcRect t="38281" b="24365"/>
            <a:stretch>
              <a:fillRect/>
            </a:stretch>
          </p:blipFill>
          <p:spPr>
            <a:xfrm>
              <a:off x="11002289" y="5309418"/>
              <a:ext cx="1092581" cy="3429024"/>
            </a:xfrm>
            <a:prstGeom prst="rect">
              <a:avLst/>
            </a:prstGeom>
          </p:spPr>
        </p:pic>
        <p:pic>
          <p:nvPicPr>
            <p:cNvPr id="26" name="圖片 25" descr="screencapture-miihuang-pixnet-net-blog-post-118517841-2018-08-27-19_03_58.png"/>
            <p:cNvPicPr>
              <a:picLocks noChangeAspect="1"/>
            </p:cNvPicPr>
            <p:nvPr/>
          </p:nvPicPr>
          <p:blipFill>
            <a:blip r:embed="rId5" cstate="email"/>
            <a:srcRect b="61719"/>
            <a:stretch>
              <a:fillRect/>
            </a:stretch>
          </p:blipFill>
          <p:spPr>
            <a:xfrm>
              <a:off x="9859281" y="5309418"/>
              <a:ext cx="1143008" cy="3448040"/>
            </a:xfrm>
            <a:prstGeom prst="rect">
              <a:avLst/>
            </a:prstGeom>
          </p:spPr>
        </p:pic>
        <p:sp>
          <p:nvSpPr>
            <p:cNvPr id="27" name="矩形 10"/>
            <p:cNvSpPr>
              <a:spLocks noChangeArrowheads="1"/>
            </p:cNvSpPr>
            <p:nvPr/>
          </p:nvSpPr>
          <p:spPr bwMode="auto">
            <a:xfrm>
              <a:off x="9859281" y="8747159"/>
              <a:ext cx="2235589" cy="529561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1pPr>
              <a:lvl2pPr marL="742950" indent="-28575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2pPr>
              <a:lvl3pPr marL="1143000" indent="-228600">
                <a:lnSpc>
                  <a:spcPct val="130000"/>
                </a:lnSpc>
                <a:buChar char="•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3pPr>
              <a:lvl4pPr marL="1600200" indent="-228600">
                <a:lnSpc>
                  <a:spcPct val="130000"/>
                </a:lnSpc>
                <a:buChar char="–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4pPr>
              <a:lvl5pPr marL="2057400" indent="-228600">
                <a:lnSpc>
                  <a:spcPct val="130000"/>
                </a:lnSpc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5pPr>
              <a:lvl6pPr marL="25146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6pPr>
              <a:lvl7pPr marL="29718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7pPr>
              <a:lvl8pPr marL="34290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8pPr>
              <a:lvl9pPr marL="3886200" indent="-2286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har char="»"/>
                <a:defRPr sz="1600">
                  <a:solidFill>
                    <a:srgbClr val="3333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微軟正黑體" panose="020B0604030504040204" pitchFamily="34" charset="-120"/>
                </a:defRPr>
              </a:lvl9pPr>
            </a:lstStyle>
            <a:p>
              <a:pPr algn="ctr">
                <a:buNone/>
                <a:defRPr/>
              </a:pPr>
              <a:r>
                <a:rPr lang="zh-TW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  <a:ea typeface="+mn-ea"/>
                  <a:cs typeface="Microsoft JhengHei Bold"/>
                </a:rPr>
                <a:t>部落格體驗撰文</a:t>
              </a:r>
            </a:p>
          </p:txBody>
        </p:sp>
      </p:grpSp>
      <p:pic>
        <p:nvPicPr>
          <p:cNvPr id="5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736" y="3868688"/>
            <a:ext cx="4104456" cy="320040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736" y="7069088"/>
            <a:ext cx="4104456" cy="2128838"/>
          </a:xfrm>
          <a:prstGeom prst="rect">
            <a:avLst/>
          </a:prstGeom>
        </p:spPr>
      </p:pic>
      <p:grpSp>
        <p:nvGrpSpPr>
          <p:cNvPr id="22" name="群組 21"/>
          <p:cNvGrpSpPr/>
          <p:nvPr/>
        </p:nvGrpSpPr>
        <p:grpSpPr>
          <a:xfrm>
            <a:off x="5043466" y="2094574"/>
            <a:ext cx="2002762" cy="2796342"/>
            <a:chOff x="2858" y="1"/>
            <a:chExt cx="2805441" cy="4818780"/>
          </a:xfrm>
        </p:grpSpPr>
        <p:sp>
          <p:nvSpPr>
            <p:cNvPr id="35" name="流程圖: 人工作業 34"/>
            <p:cNvSpPr/>
            <p:nvPr/>
          </p:nvSpPr>
          <p:spPr>
            <a:xfrm rot="16200000">
              <a:off x="-1003811" y="1006670"/>
              <a:ext cx="4818780" cy="2805441"/>
            </a:xfrm>
            <a:prstGeom prst="flowChartManualOperation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流程圖: 人工作業 4"/>
            <p:cNvSpPr/>
            <p:nvPr/>
          </p:nvSpPr>
          <p:spPr>
            <a:xfrm>
              <a:off x="2859" y="1074532"/>
              <a:ext cx="2757587" cy="28912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0" rIns="177800" bIns="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/>
                <a:t>專屬提案</a:t>
              </a:r>
              <a:endParaRPr lang="zh-TW" altLang="en-US" sz="2000" b="1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依需求</a:t>
              </a:r>
              <a:r>
                <a:rPr lang="en-US" altLang="zh-TW" sz="1400" kern="1200" dirty="0" smtClean="0"/>
                <a:t/>
              </a:r>
              <a:br>
                <a:rPr lang="en-US" altLang="zh-TW" sz="1400" kern="1200" dirty="0" smtClean="0"/>
              </a:br>
              <a:r>
                <a:rPr lang="zh-TW" altLang="en-US" sz="1400" kern="1200" dirty="0" smtClean="0"/>
                <a:t>          完整提案</a:t>
              </a:r>
              <a:endParaRPr lang="zh-TW" altLang="en-US" sz="1400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網紅藝人線充實</a:t>
              </a:r>
              <a:endParaRPr lang="zh-TW" altLang="en-US" sz="1400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配合預算調整</a:t>
              </a:r>
              <a:endParaRPr lang="zh-TW" altLang="en-US" sz="1400" kern="1200" dirty="0"/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6707091" y="2094573"/>
            <a:ext cx="2002762" cy="2796342"/>
            <a:chOff x="3018707" y="0"/>
            <a:chExt cx="2805441" cy="4818780"/>
          </a:xfrm>
        </p:grpSpPr>
        <p:sp>
          <p:nvSpPr>
            <p:cNvPr id="33" name="流程圖: 人工作業 32"/>
            <p:cNvSpPr/>
            <p:nvPr/>
          </p:nvSpPr>
          <p:spPr>
            <a:xfrm rot="16200000">
              <a:off x="2012038" y="1006669"/>
              <a:ext cx="4818780" cy="2805441"/>
            </a:xfrm>
            <a:prstGeom prst="flowChartManualOperation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1">
                  <a:lumMod val="90000"/>
                </a:schemeClr>
              </a:solidFill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流程圖: 人工作業 6"/>
            <p:cNvSpPr/>
            <p:nvPr/>
          </p:nvSpPr>
          <p:spPr>
            <a:xfrm rot="21600000">
              <a:off x="3018707" y="963756"/>
              <a:ext cx="2805441" cy="28912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0" rIns="177800" bIns="0" numCol="1" spcCol="1270" anchor="t" anchorCtr="0">
              <a:noAutofit/>
            </a:bodyPr>
            <a:lstStyle/>
            <a:p>
              <a:pPr lvl="0" defTabSz="124460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2000" b="1" dirty="0" smtClean="0"/>
                <a:t>配合</a:t>
              </a:r>
              <a:r>
                <a:rPr lang="en-US" altLang="zh-TW" sz="2000" b="1" dirty="0" smtClean="0"/>
                <a:t/>
              </a:r>
              <a:br>
                <a:rPr lang="en-US" altLang="zh-TW" sz="2000" b="1" dirty="0" smtClean="0"/>
              </a:br>
              <a:r>
                <a:rPr lang="zh-TW" altLang="en-US" sz="2000" b="1" dirty="0" smtClean="0"/>
                <a:t>     媒體</a:t>
              </a:r>
              <a:r>
                <a:rPr lang="zh-TW" altLang="en-US" sz="2000" b="1" dirty="0"/>
                <a:t>採購</a:t>
              </a:r>
            </a:p>
            <a:p>
              <a:pPr marL="228600" lvl="1" indent="-228600" defTabSz="10668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altLang="zh-TW" sz="1400" dirty="0" err="1"/>
                <a:t>GoogleAD</a:t>
              </a:r>
              <a:endParaRPr lang="zh-TW" altLang="en-US" sz="1400" dirty="0"/>
            </a:p>
            <a:p>
              <a:pPr marL="228600" lvl="1" indent="-228600" defTabSz="10668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altLang="zh-TW" sz="1400" dirty="0"/>
                <a:t>FB</a:t>
              </a:r>
              <a:r>
                <a:rPr lang="zh-TW" altLang="en-US" sz="1400" dirty="0"/>
                <a:t>、</a:t>
              </a:r>
              <a:r>
                <a:rPr lang="en-US" altLang="zh-TW" sz="1400" dirty="0"/>
                <a:t>IG</a:t>
              </a:r>
              <a:endParaRPr lang="zh-TW" altLang="en-US" sz="1400" dirty="0"/>
            </a:p>
            <a:p>
              <a:pPr marL="228600" lvl="1" indent="-228600" defTabSz="10668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en-US" altLang="zh-TW" sz="1400" dirty="0"/>
                <a:t>LINE</a:t>
              </a:r>
              <a:endParaRPr lang="zh-TW" altLang="en-US" sz="1400" dirty="0"/>
            </a:p>
            <a:p>
              <a:pPr marL="228600" lvl="1" indent="-228600" defTabSz="1066800">
                <a:lnSpc>
                  <a:spcPct val="90000"/>
                </a:lnSpc>
                <a:spcAft>
                  <a:spcPct val="15000"/>
                </a:spcAft>
                <a:buChar char="••"/>
              </a:pPr>
              <a:r>
                <a:rPr lang="zh-TW" altLang="en-US" sz="1400" dirty="0"/>
                <a:t>傳統媒體</a:t>
              </a: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zh-TW" altLang="en-US" sz="1600" kern="1200" dirty="0"/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8305002" y="1962848"/>
            <a:ext cx="2013821" cy="2796342"/>
            <a:chOff x="6034557" y="0"/>
            <a:chExt cx="2805441" cy="4818780"/>
          </a:xfrm>
        </p:grpSpPr>
        <p:sp>
          <p:nvSpPr>
            <p:cNvPr id="31" name="流程圖: 人工作業 30"/>
            <p:cNvSpPr/>
            <p:nvPr/>
          </p:nvSpPr>
          <p:spPr>
            <a:xfrm rot="16200000">
              <a:off x="5027888" y="1006669"/>
              <a:ext cx="4818780" cy="2805441"/>
            </a:xfrm>
            <a:prstGeom prst="flowChartManualOperation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流程圖: 人工作業 8"/>
            <p:cNvSpPr/>
            <p:nvPr/>
          </p:nvSpPr>
          <p:spPr>
            <a:xfrm>
              <a:off x="6034558" y="963755"/>
              <a:ext cx="2504501" cy="28912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0" rIns="177800" bIns="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/>
                <a:t>追蹤碼</a:t>
              </a:r>
              <a:r>
                <a:rPr lang="en-US" altLang="zh-TW" sz="2000" b="1" kern="1200" dirty="0" smtClean="0"/>
                <a:t/>
              </a:r>
              <a:br>
                <a:rPr lang="en-US" altLang="zh-TW" sz="2000" b="1" kern="1200" dirty="0" smtClean="0"/>
              </a:br>
              <a:r>
                <a:rPr lang="zh-TW" altLang="en-US" sz="2000" b="1" kern="1200" dirty="0" smtClean="0"/>
                <a:t>             崁入</a:t>
              </a:r>
              <a:endParaRPr lang="zh-TW" altLang="en-US" sz="2000" b="1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網紅活動</a:t>
              </a:r>
              <a:r>
                <a:rPr lang="en-US" altLang="zh-TW" sz="1400" kern="1200" dirty="0" smtClean="0"/>
                <a:t>/</a:t>
              </a:r>
              <a:r>
                <a:rPr lang="zh-TW" altLang="en-US" sz="1400" kern="1200" dirty="0" smtClean="0"/>
                <a:t>廣告直接連結購買</a:t>
              </a:r>
              <a:endParaRPr lang="zh-TW" altLang="en-US" sz="1400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崁入碼剖析</a:t>
              </a:r>
              <a:endParaRPr lang="zh-TW" altLang="en-US" sz="1400" kern="1200" dirty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得到最好效益</a:t>
              </a:r>
              <a:endParaRPr lang="zh-TW" altLang="en-US" sz="1400" kern="1200" dirty="0"/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10002788" y="2094573"/>
            <a:ext cx="1913948" cy="2796342"/>
            <a:chOff x="9050406" y="0"/>
            <a:chExt cx="2805441" cy="4818780"/>
          </a:xfrm>
        </p:grpSpPr>
        <p:sp>
          <p:nvSpPr>
            <p:cNvPr id="29" name="流程圖: 人工作業 28"/>
            <p:cNvSpPr/>
            <p:nvPr/>
          </p:nvSpPr>
          <p:spPr>
            <a:xfrm rot="16200000">
              <a:off x="8043737" y="1006669"/>
              <a:ext cx="4818780" cy="2805441"/>
            </a:xfrm>
            <a:prstGeom prst="flowChartManualOperation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流程圖: 人工作業 10"/>
            <p:cNvSpPr/>
            <p:nvPr/>
          </p:nvSpPr>
          <p:spPr>
            <a:xfrm>
              <a:off x="9050406" y="963755"/>
              <a:ext cx="2679759" cy="28912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0" rIns="177800" bIns="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kern="1200" dirty="0" smtClean="0"/>
                <a:t>各家</a:t>
              </a:r>
              <a:r>
                <a:rPr lang="en-US" altLang="zh-TW" sz="2000" b="1" kern="1200" dirty="0" smtClean="0"/>
                <a:t/>
              </a:r>
              <a:br>
                <a:rPr lang="en-US" altLang="zh-TW" sz="2000" b="1" kern="1200" dirty="0" smtClean="0"/>
              </a:br>
              <a:r>
                <a:rPr lang="zh-TW" altLang="en-US" sz="2000" b="1" kern="1200" dirty="0" smtClean="0"/>
                <a:t>      經紀支持</a:t>
              </a:r>
              <a:endParaRPr lang="en-US" altLang="zh-TW" sz="2000" b="1" kern="1200" dirty="0" smtClean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業界網紅最多</a:t>
              </a:r>
              <a:endParaRPr lang="en-US" altLang="zh-TW" sz="1400" kern="1200" dirty="0" smtClean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整合型銷配套</a:t>
              </a:r>
              <a:endParaRPr lang="en-US" altLang="zh-TW" sz="1400" kern="1200" dirty="0" smtClean="0"/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400" kern="1200" dirty="0" smtClean="0"/>
                <a:t>相關產業串連</a:t>
              </a:r>
              <a:endParaRPr lang="en-US" altLang="zh-TW" sz="1400" kern="12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xmlns="" val="3412546351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xfrm>
            <a:off x="4147879" y="1125482"/>
            <a:ext cx="4042640" cy="1005423"/>
          </a:xfrm>
          <a:prstGeom prst="rect">
            <a:avLst/>
          </a:prstGeom>
        </p:spPr>
        <p:txBody>
          <a:bodyPr/>
          <a:lstStyle>
            <a:lvl1pPr algn="l" defTabSz="1211003">
              <a:defRPr sz="24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/>
              <a:t>    </a:t>
            </a:r>
            <a:r>
              <a:rPr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網紅配合預算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 </a:t>
            </a:r>
            <a:r>
              <a:rPr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報價</a:t>
            </a:r>
            <a:r>
              <a:rPr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669752" y="2068488"/>
            <a:ext cx="11559588" cy="2478986"/>
            <a:chOff x="415420" y="1493451"/>
            <a:chExt cx="12245199" cy="3198039"/>
          </a:xfrm>
        </p:grpSpPr>
        <p:grpSp>
          <p:nvGrpSpPr>
            <p:cNvPr id="130" name="Group 130"/>
            <p:cNvGrpSpPr/>
            <p:nvPr/>
          </p:nvGrpSpPr>
          <p:grpSpPr>
            <a:xfrm>
              <a:off x="415420" y="2454695"/>
              <a:ext cx="1613974" cy="552465"/>
              <a:chOff x="-1" y="0"/>
              <a:chExt cx="1613972" cy="552464"/>
            </a:xfrm>
          </p:grpSpPr>
          <p:sp>
            <p:nvSpPr>
              <p:cNvPr id="128" name="Shape 128"/>
              <p:cNvSpPr/>
              <p:nvPr/>
            </p:nvSpPr>
            <p:spPr>
              <a:xfrm>
                <a:off x="-2" y="-1"/>
                <a:ext cx="1613974" cy="552465"/>
              </a:xfrm>
              <a:prstGeom prst="rect">
                <a:avLst/>
              </a:prstGeom>
              <a:solidFill>
                <a:srgbClr val="606A74"/>
              </a:solidFill>
              <a:ln w="25400" cap="flat">
                <a:solidFill>
                  <a:srgbClr val="464D55"/>
                </a:solidFill>
                <a:prstDash val="solid"/>
                <a:round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l" defTabSz="1300480">
                  <a:defRPr sz="1800">
                    <a:solidFill>
                      <a:srgbClr val="FFFFFF"/>
                    </a:solidFill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/>
              </a:p>
            </p:txBody>
          </p:sp>
          <p:sp>
            <p:nvSpPr>
              <p:cNvPr id="129" name="Shape 129"/>
              <p:cNvSpPr/>
              <p:nvPr/>
            </p:nvSpPr>
            <p:spPr>
              <a:xfrm>
                <a:off x="-2" y="9071"/>
                <a:ext cx="1613974" cy="53431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48765" tIns="48765" rIns="48765" bIns="48765" numCol="1" anchor="ctr">
                <a:spAutoFit/>
              </a:bodyPr>
              <a:lstStyle/>
              <a:p>
                <a:pPr defTabSz="1300480">
                  <a:defRPr sz="1200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  <a:r>
                  <a:t>妞妞ＴＶ</a:t>
                </a:r>
                <a:br/>
                <a:r>
                  <a:t>臉書4萬粉絲 ＰＯ文</a:t>
                </a:r>
              </a:p>
            </p:txBody>
          </p:sp>
        </p:grpSp>
        <p:sp>
          <p:nvSpPr>
            <p:cNvPr id="131" name="Shape 131"/>
            <p:cNvSpPr/>
            <p:nvPr/>
          </p:nvSpPr>
          <p:spPr>
            <a:xfrm>
              <a:off x="2162659" y="2465411"/>
              <a:ext cx="1613972" cy="55246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2" name="Shape 132"/>
            <p:cNvSpPr/>
            <p:nvPr/>
          </p:nvSpPr>
          <p:spPr>
            <a:xfrm>
              <a:off x="3922595" y="2443177"/>
              <a:ext cx="1613972" cy="552466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7" name="Shape 137"/>
            <p:cNvSpPr/>
            <p:nvPr/>
          </p:nvSpPr>
          <p:spPr>
            <a:xfrm>
              <a:off x="5695415" y="2454698"/>
              <a:ext cx="1613971" cy="552460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2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8" name="Shape 138"/>
            <p:cNvSpPr/>
            <p:nvPr/>
          </p:nvSpPr>
          <p:spPr>
            <a:xfrm>
              <a:off x="7442469" y="2443177"/>
              <a:ext cx="1613972" cy="552466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defTabSz="1300480">
                <a:defRPr sz="22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pic>
          <p:nvPicPr>
            <p:cNvPr id="140" name="image9.jpe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tretch>
              <a:fillRect/>
            </a:stretch>
          </p:blipFill>
          <p:spPr>
            <a:xfrm>
              <a:off x="415422" y="3008340"/>
              <a:ext cx="1613969" cy="1613968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43" name="Shape 143"/>
            <p:cNvSpPr/>
            <p:nvPr/>
          </p:nvSpPr>
          <p:spPr>
            <a:xfrm>
              <a:off x="2150494" y="2474941"/>
              <a:ext cx="1638301" cy="5334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200">
                  <a:solidFill>
                    <a:srgbClr val="FFFFFF"/>
                  </a:solidFill>
                </a:defRPr>
              </a:pPr>
              <a:r>
                <a:t> 國民甜心 5 TEAM</a:t>
              </a:r>
            </a:p>
            <a:p>
              <a:pPr>
                <a:defRPr sz="1200">
                  <a:solidFill>
                    <a:srgbClr val="FFFFFF"/>
                  </a:solidFill>
                </a:defRPr>
              </a:pPr>
              <a:r>
                <a:t>直播臉書團員臉書分享</a:t>
              </a:r>
            </a:p>
          </p:txBody>
        </p:sp>
        <p:sp>
          <p:nvSpPr>
            <p:cNvPr id="145" name="Shape 145"/>
            <p:cNvSpPr/>
            <p:nvPr/>
          </p:nvSpPr>
          <p:spPr>
            <a:xfrm>
              <a:off x="11014940" y="2443177"/>
              <a:ext cx="1613972" cy="552466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defTabSz="1300480">
                <a:defRPr sz="22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pic>
          <p:nvPicPr>
            <p:cNvPr id="148" name="image11.jpe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2149959" y="3033110"/>
              <a:ext cx="1639372" cy="1658380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0" name="image12.jpe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3897195" y="3033110"/>
              <a:ext cx="1658379" cy="1658380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2" name="image13.jpe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5695415" y="3055316"/>
              <a:ext cx="1613969" cy="1613968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4" name="image14.jpe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1002240" y="2986135"/>
              <a:ext cx="1658379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6" name="image15.jpe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tretch>
              <a:fillRect/>
            </a:stretch>
          </p:blipFill>
          <p:spPr>
            <a:xfrm>
              <a:off x="7455533" y="2986135"/>
              <a:ext cx="1658379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8" name="image10.jpe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9251091" y="3008340"/>
              <a:ext cx="1613969" cy="1613969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59" name="Shape 159"/>
            <p:cNvSpPr/>
            <p:nvPr/>
          </p:nvSpPr>
          <p:spPr>
            <a:xfrm>
              <a:off x="9227807" y="2478957"/>
              <a:ext cx="1613972" cy="52537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61" name="Shape 161"/>
            <p:cNvSpPr/>
            <p:nvPr/>
          </p:nvSpPr>
          <p:spPr>
            <a:xfrm>
              <a:off x="4183391" y="2414609"/>
              <a:ext cx="10923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詩媛</a:t>
              </a:r>
              <a:br/>
              <a:r>
                <a:t>臉書1300</a:t>
              </a:r>
            </a:p>
          </p:txBody>
        </p:sp>
        <p:sp>
          <p:nvSpPr>
            <p:cNvPr id="162" name="Shape 162"/>
            <p:cNvSpPr/>
            <p:nvPr/>
          </p:nvSpPr>
          <p:spPr>
            <a:xfrm>
              <a:off x="9511886" y="2436841"/>
              <a:ext cx="10923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軟糖</a:t>
              </a:r>
              <a:br/>
              <a:r>
                <a:t>臉書15000</a:t>
              </a:r>
            </a:p>
          </p:txBody>
        </p:sp>
        <p:sp>
          <p:nvSpPr>
            <p:cNvPr id="165" name="Shape 165"/>
            <p:cNvSpPr/>
            <p:nvPr/>
          </p:nvSpPr>
          <p:spPr>
            <a:xfrm>
              <a:off x="5969626" y="2414609"/>
              <a:ext cx="10923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典薇</a:t>
              </a:r>
              <a:br/>
              <a:r>
                <a:t>臉書3400</a:t>
              </a:r>
            </a:p>
          </p:txBody>
        </p:sp>
        <p:sp>
          <p:nvSpPr>
            <p:cNvPr id="167" name="Shape 167"/>
            <p:cNvSpPr/>
            <p:nvPr/>
          </p:nvSpPr>
          <p:spPr>
            <a:xfrm>
              <a:off x="7692362" y="2414609"/>
              <a:ext cx="1141985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凱 伊</a:t>
              </a:r>
              <a:br/>
              <a:r>
                <a:t>臉書　34000</a:t>
              </a:r>
            </a:p>
          </p:txBody>
        </p:sp>
        <p:sp>
          <p:nvSpPr>
            <p:cNvPr id="169" name="Shape 169"/>
            <p:cNvSpPr/>
            <p:nvPr/>
          </p:nvSpPr>
          <p:spPr>
            <a:xfrm>
              <a:off x="11204773" y="2424141"/>
              <a:ext cx="12701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陳苡萱</a:t>
              </a:r>
              <a:br/>
              <a:r>
                <a:t>臉書24000</a:t>
              </a:r>
            </a:p>
          </p:txBody>
        </p:sp>
        <p:pic>
          <p:nvPicPr>
            <p:cNvPr id="171" name="image16.jpeg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515975" y="1493451"/>
              <a:ext cx="1639372" cy="858720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72" name="Shape 172"/>
            <p:cNvSpPr/>
            <p:nvPr/>
          </p:nvSpPr>
          <p:spPr>
            <a:xfrm>
              <a:off x="5486206" y="1638843"/>
              <a:ext cx="1613973" cy="552466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defTabSz="1300480">
                <a:defRPr sz="22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73" name="Shape 173"/>
            <p:cNvSpPr/>
            <p:nvPr/>
          </p:nvSpPr>
          <p:spPr>
            <a:xfrm>
              <a:off x="5793956" y="1650376"/>
              <a:ext cx="998471" cy="5294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>
              <a:lvl1pPr>
                <a:defRPr sz="20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dirty="0"/>
                <a:t> </a:t>
              </a:r>
              <a:r>
                <a:rPr dirty="0" err="1"/>
                <a:t>方案Ａ</a:t>
              </a:r>
              <a:endParaRPr dirty="0"/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731718" y="4719702"/>
            <a:ext cx="11443922" cy="2345497"/>
            <a:chOff x="439542" y="4855296"/>
            <a:chExt cx="12122673" cy="3025830"/>
          </a:xfrm>
        </p:grpSpPr>
        <p:grpSp>
          <p:nvGrpSpPr>
            <p:cNvPr id="135" name="Group 135"/>
            <p:cNvGrpSpPr/>
            <p:nvPr/>
          </p:nvGrpSpPr>
          <p:grpSpPr>
            <a:xfrm>
              <a:off x="446177" y="5701560"/>
              <a:ext cx="1613972" cy="552464"/>
              <a:chOff x="0" y="363754"/>
              <a:chExt cx="1613971" cy="552463"/>
            </a:xfrm>
          </p:grpSpPr>
          <p:sp>
            <p:nvSpPr>
              <p:cNvPr id="133" name="Shape 133"/>
              <p:cNvSpPr/>
              <p:nvPr/>
            </p:nvSpPr>
            <p:spPr>
              <a:xfrm>
                <a:off x="0" y="363754"/>
                <a:ext cx="1613972" cy="552464"/>
              </a:xfrm>
              <a:prstGeom prst="rect">
                <a:avLst/>
              </a:prstGeom>
              <a:solidFill>
                <a:srgbClr val="606A74"/>
              </a:solidFill>
              <a:ln w="25400" cap="flat">
                <a:solidFill>
                  <a:srgbClr val="464D55"/>
                </a:solidFill>
                <a:prstDash val="solid"/>
                <a:round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l" defTabSz="1300480">
                  <a:defRPr sz="2400">
                    <a:solidFill>
                      <a:srgbClr val="FFFFFF"/>
                    </a:solidFill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/>
              </a:p>
            </p:txBody>
          </p:sp>
          <p:sp>
            <p:nvSpPr>
              <p:cNvPr id="134" name="Shape 134"/>
              <p:cNvSpPr/>
              <p:nvPr/>
            </p:nvSpPr>
            <p:spPr>
              <a:xfrm>
                <a:off x="0" y="370792"/>
                <a:ext cx="1613972" cy="53838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spAutoFit/>
              </a:bodyPr>
              <a:lstStyle/>
              <a:p>
                <a:pPr defTabSz="457200">
                  <a:defRPr sz="1200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  <a:r>
                  <a:t>利晴天</a:t>
                </a:r>
                <a:br/>
                <a:r>
                  <a:t>臉書17萬 ＰＯ文</a:t>
                </a:r>
              </a:p>
            </p:txBody>
          </p:sp>
        </p:grpSp>
        <p:sp>
          <p:nvSpPr>
            <p:cNvPr id="136" name="Shape 136"/>
            <p:cNvSpPr/>
            <p:nvPr/>
          </p:nvSpPr>
          <p:spPr>
            <a:xfrm>
              <a:off x="3955386" y="5715106"/>
              <a:ext cx="1613972" cy="52537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9" name="Shape 139"/>
            <p:cNvSpPr/>
            <p:nvPr/>
          </p:nvSpPr>
          <p:spPr>
            <a:xfrm>
              <a:off x="5675007" y="5701558"/>
              <a:ext cx="1613971" cy="552466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0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41" name="Shape 141"/>
            <p:cNvSpPr/>
            <p:nvPr/>
          </p:nvSpPr>
          <p:spPr>
            <a:xfrm>
              <a:off x="2142251" y="5701560"/>
              <a:ext cx="1613972" cy="552464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42" name="Shape 142"/>
            <p:cNvSpPr/>
            <p:nvPr/>
          </p:nvSpPr>
          <p:spPr>
            <a:xfrm>
              <a:off x="7422061" y="5715106"/>
              <a:ext cx="1613972" cy="52537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44" name="Shape 144"/>
            <p:cNvSpPr/>
            <p:nvPr/>
          </p:nvSpPr>
          <p:spPr>
            <a:xfrm>
              <a:off x="2130086" y="5711090"/>
              <a:ext cx="1638301" cy="5334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200">
                  <a:solidFill>
                    <a:srgbClr val="FFFFFF"/>
                  </a:solidFill>
                </a:defRPr>
              </a:pPr>
              <a:r>
                <a:t> 國民甜心 5 TEAM</a:t>
              </a:r>
            </a:p>
            <a:p>
              <a:pPr>
                <a:defRPr sz="1200">
                  <a:solidFill>
                    <a:srgbClr val="FFFFFF"/>
                  </a:solidFill>
                </a:defRPr>
              </a:pPr>
              <a:r>
                <a:t>直播臉書團員臉書分享</a:t>
              </a:r>
            </a:p>
          </p:txBody>
        </p:sp>
        <p:sp>
          <p:nvSpPr>
            <p:cNvPr id="146" name="Shape 146"/>
            <p:cNvSpPr/>
            <p:nvPr/>
          </p:nvSpPr>
          <p:spPr>
            <a:xfrm>
              <a:off x="10916536" y="5715106"/>
              <a:ext cx="1613972" cy="52537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47" name="Shape 147"/>
            <p:cNvSpPr/>
            <p:nvPr/>
          </p:nvSpPr>
          <p:spPr>
            <a:xfrm>
              <a:off x="9169299" y="5715106"/>
              <a:ext cx="1613972" cy="525371"/>
            </a:xfrm>
            <a:prstGeom prst="rect">
              <a:avLst/>
            </a:prstGeom>
            <a:solidFill>
              <a:srgbClr val="606A74"/>
            </a:solidFill>
            <a:ln w="25400">
              <a:solidFill>
                <a:srgbClr val="464D55"/>
              </a:solidFill>
            </a:ln>
          </p:spPr>
          <p:txBody>
            <a:bodyPr lIns="50800" tIns="50800" rIns="50800" bIns="50800" anchor="ctr"/>
            <a:lstStyle/>
            <a:p>
              <a:pPr algn="l" defTabSz="1300480">
                <a:defRPr sz="24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pic>
          <p:nvPicPr>
            <p:cNvPr id="149" name="image11.jpe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2129551" y="6222747"/>
              <a:ext cx="1639372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1" name="image12.jpe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3942686" y="6222747"/>
              <a:ext cx="1658380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3" name="image13.jpe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5662307" y="6244952"/>
              <a:ext cx="1613968" cy="161396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5" name="image14.jpe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0903836" y="6222747"/>
              <a:ext cx="1658379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57" name="image15.jpe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tretch>
              <a:fillRect/>
            </a:stretch>
          </p:blipFill>
          <p:spPr>
            <a:xfrm>
              <a:off x="7390355" y="6222747"/>
              <a:ext cx="1658379" cy="165837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60" name="image10.jpe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9182182" y="6244952"/>
              <a:ext cx="1613969" cy="1613969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63" name="Shape 163"/>
            <p:cNvSpPr/>
            <p:nvPr/>
          </p:nvSpPr>
          <p:spPr>
            <a:xfrm>
              <a:off x="9430094" y="5672990"/>
              <a:ext cx="10923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軟糖</a:t>
              </a:r>
              <a:br/>
              <a:r>
                <a:t>臉書15000</a:t>
              </a:r>
            </a:p>
          </p:txBody>
        </p:sp>
        <p:sp>
          <p:nvSpPr>
            <p:cNvPr id="164" name="Shape 164"/>
            <p:cNvSpPr/>
            <p:nvPr/>
          </p:nvSpPr>
          <p:spPr>
            <a:xfrm>
              <a:off x="4216181" y="5672990"/>
              <a:ext cx="10923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詩媛</a:t>
              </a:r>
              <a:br/>
              <a:r>
                <a:t>臉書1300</a:t>
              </a:r>
            </a:p>
          </p:txBody>
        </p:sp>
        <p:sp>
          <p:nvSpPr>
            <p:cNvPr id="166" name="Shape 166"/>
            <p:cNvSpPr/>
            <p:nvPr/>
          </p:nvSpPr>
          <p:spPr>
            <a:xfrm>
              <a:off x="5916571" y="5672990"/>
              <a:ext cx="1092378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典薇</a:t>
              </a:r>
              <a:br/>
              <a:r>
                <a:t>臉書3400</a:t>
              </a:r>
            </a:p>
          </p:txBody>
        </p:sp>
        <p:sp>
          <p:nvSpPr>
            <p:cNvPr id="168" name="Shape 168"/>
            <p:cNvSpPr/>
            <p:nvPr/>
          </p:nvSpPr>
          <p:spPr>
            <a:xfrm>
              <a:off x="7616959" y="5672990"/>
              <a:ext cx="1141985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凱伊</a:t>
              </a:r>
              <a:br/>
              <a:r>
                <a:t>臉書　34000</a:t>
              </a:r>
            </a:p>
          </p:txBody>
        </p:sp>
        <p:sp>
          <p:nvSpPr>
            <p:cNvPr id="170" name="Shape 170"/>
            <p:cNvSpPr/>
            <p:nvPr/>
          </p:nvSpPr>
          <p:spPr>
            <a:xfrm>
              <a:off x="11067342" y="5669822"/>
              <a:ext cx="1270179" cy="6096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50800" tIns="50800" rIns="50800" bIns="50800" anchor="ctr">
              <a:spAutoFit/>
            </a:bodyPr>
            <a:lstStyle/>
            <a:p>
              <a:pPr>
                <a:defRPr sz="1400">
                  <a:solidFill>
                    <a:srgbClr val="FFFFFF"/>
                  </a:solidFill>
                </a:defRPr>
              </a:pPr>
              <a:r>
                <a:t>5TEAM 陳苡萱</a:t>
              </a:r>
              <a:br/>
              <a:r>
                <a:t>臉書24000</a:t>
              </a:r>
            </a:p>
          </p:txBody>
        </p:sp>
        <p:grpSp>
          <p:nvGrpSpPr>
            <p:cNvPr id="176" name="Group 176"/>
            <p:cNvGrpSpPr/>
            <p:nvPr/>
          </p:nvGrpSpPr>
          <p:grpSpPr>
            <a:xfrm>
              <a:off x="5541997" y="4855296"/>
              <a:ext cx="1613975" cy="552468"/>
              <a:chOff x="-1" y="-1"/>
              <a:chExt cx="1613973" cy="552467"/>
            </a:xfrm>
          </p:grpSpPr>
          <p:sp>
            <p:nvSpPr>
              <p:cNvPr id="174" name="Shape 174"/>
              <p:cNvSpPr/>
              <p:nvPr/>
            </p:nvSpPr>
            <p:spPr>
              <a:xfrm>
                <a:off x="-1" y="-1"/>
                <a:ext cx="1613973" cy="552467"/>
              </a:xfrm>
              <a:prstGeom prst="rect">
                <a:avLst/>
              </a:prstGeom>
              <a:solidFill>
                <a:srgbClr val="000000"/>
              </a:solidFill>
              <a:ln w="25400" cap="flat">
                <a:solidFill>
                  <a:srgbClr val="464D55"/>
                </a:solidFill>
                <a:prstDash val="solid"/>
                <a:round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1300480">
                  <a:defRPr sz="2200">
                    <a:solidFill>
                      <a:srgbClr val="FFFFFF"/>
                    </a:solidFill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/>
              </a:p>
            </p:txBody>
          </p:sp>
          <p:sp>
            <p:nvSpPr>
              <p:cNvPr id="175" name="Shape 175"/>
              <p:cNvSpPr/>
              <p:nvPr/>
            </p:nvSpPr>
            <p:spPr>
              <a:xfrm>
                <a:off x="-1" y="11533"/>
                <a:ext cx="1613973" cy="52939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spAutoFit/>
              </a:bodyPr>
              <a:lstStyle>
                <a:lvl1pPr defTabSz="1300480">
                  <a:defRPr sz="2200">
                    <a:solidFill>
                      <a:srgbClr val="FFFFFF"/>
                    </a:solidFill>
                    <a:latin typeface="Helvetica"/>
                    <a:ea typeface="Helvetica"/>
                    <a:cs typeface="Helvetica"/>
                    <a:sym typeface="Helvetica"/>
                  </a:defRPr>
                </a:lvl1pPr>
              </a:lstStyle>
              <a:p>
                <a:pPr algn="ctr"/>
                <a:r>
                  <a:rPr sz="2000" dirty="0" err="1"/>
                  <a:t>方案Ｂ</a:t>
                </a:r>
                <a:endParaRPr sz="2000" dirty="0"/>
              </a:p>
            </p:txBody>
          </p:sp>
        </p:grpSp>
        <p:pic>
          <p:nvPicPr>
            <p:cNvPr id="177" name="12717267_1129778657053656_6392766086044840979_n.jpg"/>
            <p:cNvPicPr>
              <a:picLocks noChangeAspect="1"/>
            </p:cNvPicPr>
            <p:nvPr/>
          </p:nvPicPr>
          <p:blipFill>
            <a:blip r:embed="rId10" cstate="print">
              <a:extLst/>
            </a:blip>
            <a:stretch>
              <a:fillRect/>
            </a:stretch>
          </p:blipFill>
          <p:spPr>
            <a:xfrm>
              <a:off x="439542" y="6238316"/>
              <a:ext cx="1627241" cy="1627240"/>
            </a:xfrm>
            <a:prstGeom prst="rect">
              <a:avLst/>
            </a:prstGeom>
            <a:ln w="12700">
              <a:miter lim="400000"/>
            </a:ln>
          </p:spPr>
        </p:pic>
      </p:grp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597" b="22812"/>
          <a:stretch/>
        </p:blipFill>
        <p:spPr>
          <a:xfrm>
            <a:off x="784942" y="7171819"/>
            <a:ext cx="11521280" cy="252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25152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法頌寢具破千萬訂單營收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5</a:t>
            </a:fld>
            <a:endParaRPr lang="en-US" altLang="zh-TW"/>
          </a:p>
        </p:txBody>
      </p:sp>
      <p:sp>
        <p:nvSpPr>
          <p:cNvPr id="4" name="矩形 3"/>
          <p:cNvSpPr/>
          <p:nvPr/>
        </p:nvSpPr>
        <p:spPr>
          <a:xfrm>
            <a:off x="596900" y="3508648"/>
            <a:ext cx="123142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發稿第一波 時間：</a:t>
            </a: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11/2 |     </a:t>
            </a: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共計：</a:t>
            </a: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8</a:t>
            </a: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則</a:t>
            </a:r>
          </a:p>
          <a:p>
            <a:pPr>
              <a:spcAft>
                <a:spcPts val="0"/>
              </a:spcAft>
            </a:pP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 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發稿標題：</a:t>
            </a: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網路電商女帝安晨妤精打細算推薦 今年對抗寒流的暖心特賣會 【法頌寢飾</a:t>
            </a:r>
            <a:r>
              <a:rPr lang="zh-TW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】</a:t>
            </a:r>
            <a:r>
              <a:rPr lang="en-US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en-US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r>
              <a:rPr lang="zh-TW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好</a:t>
            </a: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佛心下殺一折起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 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發稿曝光</a:t>
            </a:r>
            <a:r>
              <a:rPr lang="zh-TW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：</a:t>
            </a:r>
            <a:endParaRPr lang="en-US" altLang="zh-TW" sz="1800" dirty="0" smtClean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壹週刊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 smtClean="0">
                <a:solidFill>
                  <a:srgbClr val="0000FF"/>
                </a:solid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2"/>
              </a:rPr>
              <a:t>https://www.nextmag.com.tw/realtimenews/news/451746</a:t>
            </a:r>
            <a:endParaRPr lang="zh-TW" altLang="zh-TW" sz="1800" dirty="0" smtClean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蕃薯藤：網路電商女帝安晨妤精省推薦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 smtClean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3"/>
              </a:rPr>
              <a:t>http</a:t>
            </a:r>
            <a:r>
              <a:rPr lang="en-US" altLang="zh-TW" sz="1800" u="sng" dirty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3"/>
              </a:rPr>
              <a:t>://</a:t>
            </a:r>
            <a:r>
              <a:rPr lang="en-US" altLang="zh-TW" sz="1800" u="sng" dirty="0" smtClean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3"/>
              </a:rPr>
              <a:t>n.yam.com/Article/20181102117573</a:t>
            </a:r>
            <a:endParaRPr lang="zh-TW" altLang="zh-TW" sz="1800" dirty="0">
              <a:uFill>
                <a:solidFill>
                  <a:srgbClr val="000000"/>
                </a:solidFill>
              </a:uFill>
              <a:latin typeface="Arial Unicode MS" panose="020B0604020202020204" pitchFamily="34" charset="-120"/>
              <a:ea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uFill>
                  <a:solidFill>
                    <a:srgbClr val="000000"/>
                  </a:solidFill>
                </a:uFill>
                <a:latin typeface="Arial Unicode MS" panose="020B0604020202020204" pitchFamily="34" charset="-120"/>
                <a:ea typeface="Arial Unicode MS" panose="020B0604020202020204" pitchFamily="34" charset="-120"/>
              </a:rPr>
              <a:t>新浪娛樂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4"/>
              </a:rPr>
              <a:t>http://</a:t>
            </a:r>
            <a:r>
              <a:rPr lang="en-US" altLang="zh-TW" sz="1800" u="sng" dirty="0" smtClean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4"/>
              </a:rPr>
              <a:t>www.wownews.tw/newsdetail/consumption/159522</a:t>
            </a:r>
            <a:endParaRPr lang="zh-TW" altLang="zh-TW" sz="1800" dirty="0">
              <a:uFill>
                <a:solidFill>
                  <a:srgbClr val="000000"/>
                </a:solidFill>
              </a:uFill>
              <a:latin typeface="Arial Unicode MS" panose="020B0604020202020204" pitchFamily="34" charset="-120"/>
              <a:ea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uFill>
                  <a:solidFill>
                    <a:srgbClr val="000000"/>
                  </a:solidFill>
                </a:uFill>
                <a:latin typeface="Arial Unicode MS" panose="020B0604020202020204" pitchFamily="34" charset="-120"/>
                <a:ea typeface="Arial Unicode MS" panose="020B0604020202020204" pitchFamily="34" charset="-120"/>
              </a:rPr>
              <a:t>ＷＯＷＮＥＷＳ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5"/>
              </a:rPr>
              <a:t>http://</a:t>
            </a:r>
            <a:r>
              <a:rPr lang="en-US" altLang="zh-TW" sz="1800" u="sng" dirty="0" smtClean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5"/>
              </a:rPr>
              <a:t>www.wowonews.com/2018/11/6373.html</a:t>
            </a:r>
            <a:endParaRPr lang="zh-TW" altLang="zh-TW" sz="1800" dirty="0">
              <a:uFill>
                <a:solidFill>
                  <a:srgbClr val="000000"/>
                </a:solidFill>
              </a:uFill>
              <a:latin typeface="Arial Unicode MS" panose="020B0604020202020204" pitchFamily="34" charset="-120"/>
              <a:ea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uFill>
                  <a:solidFill>
                    <a:srgbClr val="000000"/>
                  </a:solidFill>
                </a:uFill>
                <a:latin typeface="Arial Unicode MS" panose="020B0604020202020204" pitchFamily="34" charset="-120"/>
                <a:ea typeface="Arial Unicode MS" panose="020B0604020202020204" pitchFamily="34" charset="-120"/>
              </a:rPr>
              <a:t>ＰＣＨＯＭＥ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6"/>
              </a:rPr>
              <a:t>http://</a:t>
            </a:r>
            <a:r>
              <a:rPr lang="en-US" altLang="zh-TW" sz="1800" u="sng" dirty="0" smtClean="0">
                <a:uFill>
                  <a:solidFill>
                    <a:srgbClr val="000000"/>
                  </a:solidFill>
                </a:u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6"/>
              </a:rPr>
              <a:t>news.pchome.com.tw/living/wownews/20181102/index-15411312124216933009.html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星地標 跟百貨同等級寢具商品下殺一折！「</a:t>
            </a: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EC</a:t>
            </a: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電商女帝」安晨妤精準下好離手滿載而歸！</a:t>
            </a:r>
          </a:p>
          <a:p>
            <a:pPr>
              <a:spcAft>
                <a:spcPts val="0"/>
              </a:spcAft>
            </a:pPr>
            <a:r>
              <a:rPr lang="en-US" altLang="zh-TW" sz="1800" u="sng" dirty="0">
                <a:solidFill>
                  <a:srgbClr val="0000FF"/>
                </a:solid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7"/>
              </a:rPr>
              <a:t>https://fandol588.com/2018/11/02/1102</a:t>
            </a:r>
            <a:r>
              <a:rPr lang="en-US" altLang="zh-TW" sz="1800" u="sng" dirty="0" smtClean="0">
                <a:solidFill>
                  <a:srgbClr val="0000FF"/>
                </a:solidFill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  <a:hlinkClick r:id="rId7"/>
              </a:rPr>
              <a:t>/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ＨＩＮＥＴ生活誌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https://</a:t>
            </a:r>
            <a:r>
              <a:rPr lang="en-US" altLang="zh-TW" sz="1800" dirty="0" smtClean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times.hinet.net/mobile/news/22062124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>
              <a:spcAft>
                <a:spcPts val="0"/>
              </a:spcAft>
            </a:pPr>
            <a:r>
              <a:rPr lang="zh-TW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ＬＩＦＥ生活網 網路電商女帝安晨妤精省推薦 暖心特賣會【法頌寢飾】下殺一折起</a:t>
            </a:r>
          </a:p>
          <a:p>
            <a:pPr>
              <a:spcAft>
                <a:spcPts val="0"/>
              </a:spcAft>
            </a:pPr>
            <a:r>
              <a:rPr lang="en-US" altLang="zh-TW" sz="1800" dirty="0">
                <a:latin typeface="Helvetica" panose="020B0604020202020204" pitchFamily="34" charset="0"/>
                <a:ea typeface="Arial Unicode MS" panose="020B0604020202020204" pitchFamily="34" charset="-120"/>
                <a:cs typeface="Arial Unicode MS" panose="020B0604020202020204" pitchFamily="34" charset="-120"/>
              </a:rPr>
              <a:t>https://life.tw/?app=view&amp;no=861788</a:t>
            </a:r>
            <a:endParaRPr lang="zh-TW" altLang="zh-TW" sz="1800" dirty="0">
              <a:latin typeface="Helvetica" panose="020B0604020202020204" pitchFamily="34" charset="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14768" y="2284512"/>
            <a:ext cx="2720393" cy="73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34711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17</a:t>
            </a:r>
            <a:r>
              <a:rPr lang="zh-TW" altLang="en-US" dirty="0" smtClean="0"/>
              <a:t>直播置入廣告 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6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0112" y="4161522"/>
            <a:ext cx="9000080" cy="507994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712" y="3537982"/>
            <a:ext cx="3345738" cy="5950953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3768127" y="3368935"/>
            <a:ext cx="9142065" cy="6120000"/>
            <a:chOff x="3910112" y="3361056"/>
            <a:chExt cx="9142065" cy="6120000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464248" y="3361056"/>
              <a:ext cx="4587929" cy="6120000"/>
            </a:xfrm>
            <a:prstGeom prst="rect">
              <a:avLst/>
            </a:prstGeom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10112" y="3361056"/>
              <a:ext cx="4587929" cy="61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594677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hoto - One Columns">
  <a:themeElements>
    <a:clrScheme name="Photo - One Colum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One Columns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One Colum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reak Page">
  <a:themeElements>
    <a:clrScheme name="Break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eak Page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reak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End Page">
  <a:themeElements>
    <a:clrScheme name="End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d Pag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End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10257</TotalTime>
  <Pages>0</Pages>
  <Words>158</Words>
  <Characters>0</Characters>
  <Application>Microsoft Office PowerPoint</Application>
  <PresentationFormat>自訂</PresentationFormat>
  <Lines>0</Lines>
  <Paragraphs>107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Blank</vt:lpstr>
      <vt:lpstr>1_自訂設計</vt:lpstr>
      <vt:lpstr>Photo - One Columns</vt:lpstr>
      <vt:lpstr>Break Page</vt:lpstr>
      <vt:lpstr>End Page</vt:lpstr>
      <vt:lpstr>自訂設計</vt:lpstr>
      <vt:lpstr>投影片 1</vt:lpstr>
      <vt:lpstr>網站整合行銷</vt:lpstr>
      <vt:lpstr>星服務上線</vt:lpstr>
      <vt:lpstr>    網紅配合預算 10萬 報價  </vt:lpstr>
      <vt:lpstr>法頌寢具破千萬訂單營收</vt:lpstr>
      <vt:lpstr>17直播置入廣告 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shop123</cp:lastModifiedBy>
  <cp:revision>813</cp:revision>
  <dcterms:modified xsi:type="dcterms:W3CDTF">2018-11-19T09:00:04Z</dcterms:modified>
</cp:coreProperties>
</file>