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</p:sldMasterIdLst>
  <p:notesMasterIdLst>
    <p:notesMasterId r:id="rId13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3004800" cy="9753600"/>
  <p:notesSz cx="6858000" cy="9144000"/>
  <p:defaultTextStyle>
    <a:defPPr>
      <a:defRPr lang="zh-TW"/>
    </a:defPPr>
    <a:lvl1pPr algn="l" rtl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Helvetica" charset="0"/>
        <a:ea typeface="Helvetica" charset="0"/>
        <a:cs typeface="Helvetica" charset="0"/>
        <a:sym typeface="Helvetica" charset="0"/>
      </a:defRPr>
    </a:lvl1pPr>
    <a:lvl2pPr algn="l" rtl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Helvetica" charset="0"/>
        <a:ea typeface="Helvetica" charset="0"/>
        <a:cs typeface="Helvetica" charset="0"/>
        <a:sym typeface="Helvetica" charset="0"/>
      </a:defRPr>
    </a:lvl2pPr>
    <a:lvl3pPr algn="l" rtl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Helvetica" charset="0"/>
        <a:ea typeface="Helvetica" charset="0"/>
        <a:cs typeface="Helvetica" charset="0"/>
        <a:sym typeface="Helvetica" charset="0"/>
      </a:defRPr>
    </a:lvl3pPr>
    <a:lvl4pPr algn="l" rtl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Helvetica" charset="0"/>
        <a:ea typeface="Helvetica" charset="0"/>
        <a:cs typeface="Helvetica" charset="0"/>
        <a:sym typeface="Helvetica" charset="0"/>
      </a:defRPr>
    </a:lvl4pPr>
    <a:lvl5pPr algn="l" rtl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Helvetica" charset="0"/>
        <a:ea typeface="Helvetica" charset="0"/>
        <a:cs typeface="Helvetica" charset="0"/>
        <a:sym typeface="Helvetica" charset="0"/>
      </a:defRPr>
    </a:lvl5pPr>
    <a:lvl6pPr marL="2286000" algn="l" defTabSz="914400" rtl="0" eaLnBrk="1" latinLnBrk="0" hangingPunct="1">
      <a:defRPr sz="4200" kern="1200">
        <a:solidFill>
          <a:srgbClr val="000000"/>
        </a:solidFill>
        <a:latin typeface="Helvetica" charset="0"/>
        <a:ea typeface="Helvetica" charset="0"/>
        <a:cs typeface="Helvetica" charset="0"/>
        <a:sym typeface="Helvetica" charset="0"/>
      </a:defRPr>
    </a:lvl6pPr>
    <a:lvl7pPr marL="2743200" algn="l" defTabSz="914400" rtl="0" eaLnBrk="1" latinLnBrk="0" hangingPunct="1">
      <a:defRPr sz="4200" kern="1200">
        <a:solidFill>
          <a:srgbClr val="000000"/>
        </a:solidFill>
        <a:latin typeface="Helvetica" charset="0"/>
        <a:ea typeface="Helvetica" charset="0"/>
        <a:cs typeface="Helvetica" charset="0"/>
        <a:sym typeface="Helvetica" charset="0"/>
      </a:defRPr>
    </a:lvl7pPr>
    <a:lvl8pPr marL="3200400" algn="l" defTabSz="914400" rtl="0" eaLnBrk="1" latinLnBrk="0" hangingPunct="1">
      <a:defRPr sz="4200" kern="1200">
        <a:solidFill>
          <a:srgbClr val="000000"/>
        </a:solidFill>
        <a:latin typeface="Helvetica" charset="0"/>
        <a:ea typeface="Helvetica" charset="0"/>
        <a:cs typeface="Helvetica" charset="0"/>
        <a:sym typeface="Helvetica" charset="0"/>
      </a:defRPr>
    </a:lvl8pPr>
    <a:lvl9pPr marL="3657600" algn="l" defTabSz="914400" rtl="0" eaLnBrk="1" latinLnBrk="0" hangingPunct="1">
      <a:defRPr sz="4200" kern="1200">
        <a:solidFill>
          <a:srgbClr val="000000"/>
        </a:solidFill>
        <a:latin typeface="Helvetica" charset="0"/>
        <a:ea typeface="Helvetica" charset="0"/>
        <a:cs typeface="Helvetica" charset="0"/>
        <a:sym typeface="Helvetica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32" y="-114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</p:sp>
      <p:sp>
        <p:nvSpPr>
          <p:cNvPr id="6146" name="Rectangle 2"/>
          <p:cNvSpPr>
            <a:spLocks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zh-TW" smtClean="0">
                <a:sym typeface="Calibri" pitchFamily="34" charset="0"/>
              </a:rPr>
              <a:t>Click to edit Master text styles</a:t>
            </a:r>
          </a:p>
          <a:p>
            <a:pPr lvl="1"/>
            <a:r>
              <a:rPr lang="zh-TW" altLang="zh-TW" smtClean="0">
                <a:sym typeface="Calibri" pitchFamily="34" charset="0"/>
              </a:rPr>
              <a:t>Second level</a:t>
            </a:r>
          </a:p>
          <a:p>
            <a:pPr lvl="2"/>
            <a:r>
              <a:rPr lang="zh-TW" altLang="zh-TW" smtClean="0">
                <a:sym typeface="Calibri" pitchFamily="34" charset="0"/>
              </a:rPr>
              <a:t>Third level</a:t>
            </a:r>
          </a:p>
          <a:p>
            <a:pPr lvl="3"/>
            <a:r>
              <a:rPr lang="zh-TW" altLang="zh-TW" smtClean="0">
                <a:sym typeface="Calibri" pitchFamily="34" charset="0"/>
              </a:rPr>
              <a:t>Fourth level</a:t>
            </a:r>
          </a:p>
          <a:p>
            <a:pPr lvl="4"/>
            <a:r>
              <a:rPr lang="zh-TW" altLang="zh-TW" smtClean="0">
                <a:sym typeface="Calibri" pitchFamily="34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 hangingPunct="0">
      <a:spcBef>
        <a:spcPts val="400"/>
      </a:spcBef>
      <a:spcAft>
        <a:spcPct val="0"/>
      </a:spcAft>
      <a:defRPr sz="1200" kern="1200">
        <a:solidFill>
          <a:srgbClr val="000000"/>
        </a:solidFill>
        <a:latin typeface="Calibri" pitchFamily="34" charset="0"/>
        <a:ea typeface="Calibri" pitchFamily="34" charset="0"/>
        <a:cs typeface="Calibri" pitchFamily="34" charset="0"/>
        <a:sym typeface="Calibri" pitchFamily="34" charset="0"/>
      </a:defRPr>
    </a:lvl1pPr>
    <a:lvl2pPr indent="228600" algn="l" rtl="0" fontAlgn="base" hangingPunct="0">
      <a:spcBef>
        <a:spcPts val="400"/>
      </a:spcBef>
      <a:spcAft>
        <a:spcPct val="0"/>
      </a:spcAft>
      <a:defRPr sz="1200" kern="1200">
        <a:solidFill>
          <a:srgbClr val="000000"/>
        </a:solidFill>
        <a:latin typeface="Calibri" pitchFamily="34" charset="0"/>
        <a:ea typeface="Calibri" pitchFamily="34" charset="0"/>
        <a:cs typeface="Calibri" pitchFamily="34" charset="0"/>
        <a:sym typeface="Calibri" pitchFamily="34" charset="0"/>
      </a:defRPr>
    </a:lvl2pPr>
    <a:lvl3pPr indent="457200" algn="l" rtl="0" fontAlgn="base" hangingPunct="0">
      <a:spcBef>
        <a:spcPts val="400"/>
      </a:spcBef>
      <a:spcAft>
        <a:spcPct val="0"/>
      </a:spcAft>
      <a:defRPr sz="1200" kern="1200">
        <a:solidFill>
          <a:srgbClr val="000000"/>
        </a:solidFill>
        <a:latin typeface="Calibri" pitchFamily="34" charset="0"/>
        <a:ea typeface="Calibri" pitchFamily="34" charset="0"/>
        <a:cs typeface="Calibri" pitchFamily="34" charset="0"/>
        <a:sym typeface="Calibri" pitchFamily="34" charset="0"/>
      </a:defRPr>
    </a:lvl3pPr>
    <a:lvl4pPr indent="685800" algn="l" rtl="0" fontAlgn="base" hangingPunct="0">
      <a:spcBef>
        <a:spcPts val="400"/>
      </a:spcBef>
      <a:spcAft>
        <a:spcPct val="0"/>
      </a:spcAft>
      <a:defRPr sz="1200" kern="1200">
        <a:solidFill>
          <a:srgbClr val="000000"/>
        </a:solidFill>
        <a:latin typeface="Calibri" pitchFamily="34" charset="0"/>
        <a:ea typeface="Calibri" pitchFamily="34" charset="0"/>
        <a:cs typeface="Calibri" pitchFamily="34" charset="0"/>
        <a:sym typeface="Calibri" pitchFamily="34" charset="0"/>
      </a:defRPr>
    </a:lvl4pPr>
    <a:lvl5pPr indent="914400" algn="l" rtl="0" fontAlgn="base" hangingPunct="0">
      <a:spcBef>
        <a:spcPts val="400"/>
      </a:spcBef>
      <a:spcAft>
        <a:spcPct val="0"/>
      </a:spcAft>
      <a:defRPr sz="1200" kern="1200">
        <a:solidFill>
          <a:srgbClr val="000000"/>
        </a:solidFill>
        <a:latin typeface="Calibri" pitchFamily="34" charset="0"/>
        <a:ea typeface="Calibri" pitchFamily="34" charset="0"/>
        <a:cs typeface="Calibri" pitchFamily="34" charset="0"/>
        <a:sym typeface="Calibri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AD9643A-0DE6-4A83-9E0E-76F25ADB4056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05922A2-7A21-4A2A-933D-23F8B1CF15DD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78ADE2A-242E-42EB-A5CC-D0F5C702EB74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890BD9A-6788-4C56-8391-8539D9A4F1FA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AD98049-EA19-4E98-A22A-F045148AB8A1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A54114D-F8C7-476D-BF1B-5D488C086374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93DC061-FA72-460C-B888-C7EADCB9F36A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015DAB4-C31D-463C-8C8E-1733F9FD8F8D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FC65F7C-9F90-4C0D-AB67-6EDEB3DCD419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9D68C33-1A15-4951-84E8-DC864E75B9DC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AD4663A-8889-48C1-B5BC-2D50F912E67B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D1343AC-5875-4EA9-AD5F-A67DB2ADC13C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7714F1D-2947-4E34-83E8-8ADB3397AA19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3F9CEDF-1992-4B97-BDA5-C22F8B2661A0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7B8FDA4-2BE2-4405-8286-D8860E6B25F6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C5EA11-FD99-432D-9D7B-9D0B5281C107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A2B37F-EE3A-428A-A1D5-3122592AF0D4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D16BAE3-30D8-4078-99D6-101AA48143B8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F846E-1F48-4335-893A-F9C6ACC82746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4E61E6D-DEBF-49B0-B44D-1D20B22CF8D2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AD4A812-C1A6-4952-B74F-E43C2C9BC3D6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B1619EA-B45A-433E-9300-9F866FFBD6BF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FE235D3-5ED9-4898-AD75-BE9419DD8F63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20C542A-906B-40DE-9946-EC409D7DB35D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FB469A5-DC23-44D8-9740-A603BDA227C7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E3ACEF2-616D-4177-92DD-AD1ECE37F00B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33ADC7-5FE7-4602-B328-F14D3A924B9D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7A0D186-DCE4-4E34-9E54-5167B6C6A9FB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94AD2EF-21F9-4DCA-BB73-880D903A6D05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9AC8CD-3796-4CF3-820D-C1289C0D2430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86C2979-B225-4C76-BE14-50441067CD46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700E5EB-C97C-46CB-81D1-A09AEB202EA9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F6D5DED-DE68-439B-B26D-C36212614E54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E092111-51BB-443B-BA0C-BC5D22C47AAC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C71534-D09A-4EB2-8CC1-3168AAC6688A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2250F3B-5647-497D-8C75-092332760C1C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76C2228-E109-460F-91D4-9AC12ED4E5C7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A103AB0-4147-43F2-B9CF-65E56F13B91B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21D0525-B000-4735-89FE-1402FD0B396E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DD2C052-F391-4B99-BC30-C72E95BE9FB4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53B137B-403B-49AA-8D7E-6BF4D87E5CDD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300D5C9-1E13-415B-B8B0-911912074735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639B837-CDC3-40D1-9305-C582CEF1D442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816F5AA-513A-452A-B04C-50D18BCA0F56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FEE5ECC-C4C3-4B95-811A-EF5895A3E92E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025E060-4911-48F3-A7A5-096F9E670888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F3103BA-67DB-430F-9BC0-8B289F03745B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DB6219-25A5-46F3-A73F-2AA179C642CB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A616108-CECB-440D-B995-8D85B0B002A3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4FE49AE-38EA-423B-8912-891E7F1AFA2F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DDB1CF1-34C4-4A05-9600-FFD356AE1B87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FDA9994-01C7-4212-984A-4D494C26B237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FBAB81C-23AB-421E-A78C-8B797443E6CE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7EFD4E6-C497-486F-98E0-539844CC87D3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C2D75E8-9C3F-40F1-9FD9-F82AC9B65A70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/>
          </p:cNvSpPr>
          <p:nvPr>
            <p:ph type="title"/>
          </p:nvPr>
        </p:nvSpPr>
        <p:spPr bwMode="auto">
          <a:xfrm>
            <a:off x="650875" y="390525"/>
            <a:ext cx="11703050" cy="1625600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19" tIns="45719" rIns="45719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zh-TW" smtClean="0">
                <a:sym typeface="Calibri" pitchFamily="34" charset="0"/>
              </a:rPr>
              <a:t>Click to edit Master title style</a:t>
            </a:r>
          </a:p>
        </p:txBody>
      </p:sp>
      <p:sp>
        <p:nvSpPr>
          <p:cNvPr id="1026" name="Rectangle 2"/>
          <p:cNvSpPr>
            <a:spLocks/>
          </p:cNvSpPr>
          <p:nvPr>
            <p:ph type="body" idx="1"/>
          </p:nvPr>
        </p:nvSpPr>
        <p:spPr bwMode="auto">
          <a:xfrm>
            <a:off x="650875" y="2276475"/>
            <a:ext cx="11703050" cy="643572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19" tIns="45719" rIns="45719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zh-TW" smtClean="0">
                <a:sym typeface="Calibri" pitchFamily="34" charset="0"/>
              </a:rPr>
              <a:t>Click to edit Master text styles</a:t>
            </a:r>
          </a:p>
          <a:p>
            <a:pPr lvl="1"/>
            <a:r>
              <a:rPr lang="zh-TW" altLang="zh-TW" smtClean="0">
                <a:sym typeface="Calibri" pitchFamily="34" charset="0"/>
              </a:rPr>
              <a:t>Second level</a:t>
            </a:r>
          </a:p>
          <a:p>
            <a:pPr lvl="2"/>
            <a:r>
              <a:rPr lang="zh-TW" altLang="zh-TW" smtClean="0">
                <a:sym typeface="Calibri" pitchFamily="34" charset="0"/>
              </a:rPr>
              <a:t>Third level</a:t>
            </a:r>
          </a:p>
          <a:p>
            <a:pPr lvl="3"/>
            <a:r>
              <a:rPr lang="zh-TW" altLang="zh-TW" smtClean="0">
                <a:sym typeface="Calibri" pitchFamily="34" charset="0"/>
              </a:rPr>
              <a:t>Fourth level</a:t>
            </a:r>
          </a:p>
          <a:p>
            <a:pPr lvl="4"/>
            <a:r>
              <a:rPr lang="zh-TW" altLang="zh-TW" smtClean="0">
                <a:sym typeface="Calibri" pitchFamily="34" charset="0"/>
              </a:rPr>
              <a:t>Fifth level</a:t>
            </a:r>
          </a:p>
        </p:txBody>
      </p:sp>
      <p:sp>
        <p:nvSpPr>
          <p:cNvPr id="1027" name="Rectangle 3"/>
          <p:cNvSpPr>
            <a:spLocks/>
          </p:cNvSpPr>
          <p:nvPr>
            <p:ph type="sldNum" sz="quarter" idx="2"/>
          </p:nvPr>
        </p:nvSpPr>
        <p:spPr bwMode="auto">
          <a:xfrm>
            <a:off x="12095163" y="9175750"/>
            <a:ext cx="258762" cy="247650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none" lIns="45719" tIns="45719" rIns="45719" bIns="4571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  <a:ea typeface="+mn-ea"/>
                <a:cs typeface="+mn-cs"/>
                <a:sym typeface="Calibri" pitchFamily="34" charset="0"/>
              </a:defRPr>
            </a:lvl1pPr>
          </a:lstStyle>
          <a:p>
            <a:fld id="{ADA4F2AE-C951-4252-84EE-6093EF14010A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2pPr>
      <a:lvl3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3pPr>
      <a:lvl4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4pPr>
      <a:lvl5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5pPr>
      <a:lvl6pPr marL="4572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6pPr>
      <a:lvl7pPr marL="9144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7pPr>
      <a:lvl8pPr marL="13716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8pPr>
      <a:lvl9pPr marL="18288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9pPr>
    </p:titleStyle>
    <p:bodyStyle>
      <a:lvl1pPr marL="342900" indent="-3429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1pPr>
      <a:lvl2pPr marL="782638" indent="-325438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2pPr>
      <a:lvl3pPr marL="1219200" indent="-3048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3pPr>
      <a:lvl4pPr marL="1736725" indent="-365125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4pPr>
      <a:lvl5pPr marL="22352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5pPr>
      <a:lvl6pPr marL="26924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6pPr>
      <a:lvl7pPr marL="31496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7pPr>
      <a:lvl8pPr marL="36068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8pPr>
      <a:lvl9pPr marL="40640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image.pn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3004800" cy="775652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</p:pic>
      <p:sp>
        <p:nvSpPr>
          <p:cNvPr id="2050" name="Text Box 2" descr="www.shop123.com.tw"/>
          <p:cNvSpPr txBox="1">
            <a:spLocks/>
          </p:cNvSpPr>
          <p:nvPr/>
        </p:nvSpPr>
        <p:spPr bwMode="auto">
          <a:xfrm>
            <a:off x="9023350" y="8115300"/>
            <a:ext cx="3557588" cy="4222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19" tIns="45719" rIns="45719" bIns="45719">
            <a:spAutoFit/>
          </a:bodyPr>
          <a:lstStyle/>
          <a:p>
            <a:pPr algn="r">
              <a:spcBef>
                <a:spcPts val="2400"/>
              </a:spcBef>
            </a:pPr>
            <a:r>
              <a:rPr lang="zh-TW" altLang="zh-TW" sz="220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www.shop123.com.tw</a:t>
            </a:r>
          </a:p>
        </p:txBody>
      </p:sp>
      <p:sp>
        <p:nvSpPr>
          <p:cNvPr id="2051" name="Rectangle 3" descr="矩形"/>
          <p:cNvSpPr>
            <a:spLocks/>
          </p:cNvSpPr>
          <p:nvPr/>
        </p:nvSpPr>
        <p:spPr bwMode="auto">
          <a:xfrm>
            <a:off x="0" y="7505700"/>
            <a:ext cx="13004800" cy="179388"/>
          </a:xfrm>
          <a:prstGeom prst="rect">
            <a:avLst/>
          </a:prstGeom>
          <a:solidFill>
            <a:srgbClr val="0E4681"/>
          </a:solidFill>
          <a:ln w="25400" cap="flat" cmpd="sng">
            <a:solidFill>
              <a:srgbClr val="0E468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pPr algn="ctr"/>
            <a:endParaRPr lang="zh-TW" altLang="zh-TW" sz="1800">
              <a:latin typeface="Gill Sans" charset="0"/>
              <a:ea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052" name="Rectangle 4"/>
          <p:cNvSpPr>
            <a:spLocks/>
          </p:cNvSpPr>
          <p:nvPr>
            <p:ph type="sldNum" sz="quarter" idx="2"/>
          </p:nvPr>
        </p:nvSpPr>
        <p:spPr bwMode="auto">
          <a:xfrm>
            <a:off x="9063038" y="8904288"/>
            <a:ext cx="255587" cy="2698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none" lIns="45719" tIns="45719" rIns="45719" bIns="4571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Gill Sans" charset="0"/>
                <a:ea typeface="Gill Sans" charset="0"/>
                <a:cs typeface="Gill Sans" charset="0"/>
                <a:sym typeface="Gill Sans" charset="0"/>
              </a:defRPr>
            </a:lvl1pPr>
          </a:lstStyle>
          <a:p>
            <a:fld id="{BE6086C8-8F8D-4ED9-93F3-8AF99CCE0BBC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2pPr>
      <a:lvl3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3pPr>
      <a:lvl4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4pPr>
      <a:lvl5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5pPr>
      <a:lvl6pPr marL="4572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6pPr>
      <a:lvl7pPr marL="9144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7pPr>
      <a:lvl8pPr marL="13716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8pPr>
      <a:lvl9pPr marL="18288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9pPr>
    </p:titleStyle>
    <p:bodyStyle>
      <a:lvl1pPr marL="342900" indent="-3429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1pPr>
      <a:lvl2pPr marL="782638" indent="-325438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2pPr>
      <a:lvl3pPr marL="1219200" indent="-3048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3pPr>
      <a:lvl4pPr marL="1736725" indent="-365125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4pPr>
      <a:lvl5pPr marL="22352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5pPr>
      <a:lvl6pPr marL="26924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6pPr>
      <a:lvl7pPr marL="31496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7pPr>
      <a:lvl8pPr marL="36068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8pPr>
      <a:lvl9pPr marL="40640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image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</p:pic>
      <p:sp>
        <p:nvSpPr>
          <p:cNvPr id="3074" name="Rectangle 2"/>
          <p:cNvSpPr>
            <a:spLocks/>
          </p:cNvSpPr>
          <p:nvPr>
            <p:ph type="sldNum" sz="quarter" idx="2"/>
          </p:nvPr>
        </p:nvSpPr>
        <p:spPr bwMode="auto">
          <a:xfrm>
            <a:off x="9063038" y="8904288"/>
            <a:ext cx="255587" cy="2698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none" lIns="45719" tIns="45719" rIns="45719" bIns="4571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Gill Sans" charset="0"/>
                <a:ea typeface="Gill Sans" charset="0"/>
                <a:cs typeface="Gill Sans" charset="0"/>
                <a:sym typeface="Gill Sans" charset="0"/>
              </a:defRPr>
            </a:lvl1pPr>
          </a:lstStyle>
          <a:p>
            <a:fld id="{2E7254B4-846D-4D30-B101-F62BFFA43DBB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2pPr>
      <a:lvl3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3pPr>
      <a:lvl4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4pPr>
      <a:lvl5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5pPr>
      <a:lvl6pPr marL="4572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6pPr>
      <a:lvl7pPr marL="9144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7pPr>
      <a:lvl8pPr marL="13716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8pPr>
      <a:lvl9pPr marL="18288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9pPr>
    </p:titleStyle>
    <p:bodyStyle>
      <a:lvl1pPr marL="342900" indent="-3429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1pPr>
      <a:lvl2pPr marL="782638" indent="-325438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2pPr>
      <a:lvl3pPr marL="1219200" indent="-3048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3pPr>
      <a:lvl4pPr marL="1736725" indent="-365125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4pPr>
      <a:lvl5pPr marL="22352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5pPr>
      <a:lvl6pPr marL="26924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6pPr>
      <a:lvl7pPr marL="31496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7pPr>
      <a:lvl8pPr marL="36068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8pPr>
      <a:lvl9pPr marL="40640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image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</p:pic>
      <p:sp>
        <p:nvSpPr>
          <p:cNvPr id="4098" name="Line 2" descr="線條"/>
          <p:cNvSpPr>
            <a:spLocks noChangeShapeType="1"/>
          </p:cNvSpPr>
          <p:nvPr/>
        </p:nvSpPr>
        <p:spPr bwMode="auto">
          <a:xfrm>
            <a:off x="835025" y="4710113"/>
            <a:ext cx="4841875" cy="0"/>
          </a:xfrm>
          <a:prstGeom prst="line">
            <a:avLst/>
          </a:prstGeom>
          <a:noFill/>
          <a:ln w="25400" cap="flat" cmpd="sng">
            <a:solidFill>
              <a:srgbClr val="0E45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endParaRPr lang="zh-TW" altLang="zh-TW"/>
          </a:p>
        </p:txBody>
      </p:sp>
      <p:sp>
        <p:nvSpPr>
          <p:cNvPr id="4099" name="Rectangle 3"/>
          <p:cNvSpPr>
            <a:spLocks/>
          </p:cNvSpPr>
          <p:nvPr>
            <p:ph type="sldNum" sz="quarter" idx="2"/>
          </p:nvPr>
        </p:nvSpPr>
        <p:spPr bwMode="auto">
          <a:xfrm>
            <a:off x="9063038" y="8904288"/>
            <a:ext cx="255587" cy="2698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none" lIns="45719" tIns="45719" rIns="45719" bIns="45719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Gill Sans" charset="0"/>
                <a:ea typeface="Gill Sans" charset="0"/>
                <a:cs typeface="Gill Sans" charset="0"/>
                <a:sym typeface="Gill Sans" charset="0"/>
              </a:defRPr>
            </a:lvl1pPr>
          </a:lstStyle>
          <a:p>
            <a:fld id="{9039BC3A-2005-4805-9BAB-CD7E8F21316D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2pPr>
      <a:lvl3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3pPr>
      <a:lvl4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4pPr>
      <a:lvl5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5pPr>
      <a:lvl6pPr marL="4572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6pPr>
      <a:lvl7pPr marL="9144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7pPr>
      <a:lvl8pPr marL="13716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8pPr>
      <a:lvl9pPr marL="18288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9pPr>
    </p:titleStyle>
    <p:bodyStyle>
      <a:lvl1pPr marL="342900" indent="-3429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1pPr>
      <a:lvl2pPr marL="782638" indent="-325438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2pPr>
      <a:lvl3pPr marL="1219200" indent="-3048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3pPr>
      <a:lvl4pPr marL="1736725" indent="-365125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4pPr>
      <a:lvl5pPr marL="22352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5pPr>
      <a:lvl6pPr marL="26924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6pPr>
      <a:lvl7pPr marL="31496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7pPr>
      <a:lvl8pPr marL="36068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8pPr>
      <a:lvl9pPr marL="40640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image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</p:pic>
      <p:sp>
        <p:nvSpPr>
          <p:cNvPr id="5122" name="Line 2" descr="線條"/>
          <p:cNvSpPr>
            <a:spLocks noChangeShapeType="1"/>
          </p:cNvSpPr>
          <p:nvPr/>
        </p:nvSpPr>
        <p:spPr bwMode="auto">
          <a:xfrm>
            <a:off x="593725" y="3236913"/>
            <a:ext cx="11737975" cy="0"/>
          </a:xfrm>
          <a:prstGeom prst="line">
            <a:avLst/>
          </a:prstGeom>
          <a:noFill/>
          <a:ln w="25400" cap="flat" cmpd="sng">
            <a:solidFill>
              <a:srgbClr val="0E45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endParaRPr lang="zh-TW" altLang="zh-TW"/>
          </a:p>
        </p:txBody>
      </p:sp>
      <p:sp>
        <p:nvSpPr>
          <p:cNvPr id="5123" name="Rectangle 3"/>
          <p:cNvSpPr>
            <a:spLocks/>
          </p:cNvSpPr>
          <p:nvPr>
            <p:ph type="sldNum" sz="quarter" idx="2"/>
          </p:nvPr>
        </p:nvSpPr>
        <p:spPr bwMode="auto">
          <a:xfrm>
            <a:off x="12084050" y="673100"/>
            <a:ext cx="301625" cy="306388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none" lIns="45719" tIns="45719" rIns="45719" bIns="45719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defRPr>
            </a:lvl1pPr>
          </a:lstStyle>
          <a:p>
            <a:fld id="{2E118A16-BE8B-4BE1-83D0-26B55C33DFFC}" type="slidenum">
              <a:rPr lang="zh-TW" altLang="zh-TW"/>
              <a:pPr/>
              <a:t>‹#›</a:t>
            </a:fld>
            <a:endParaRPr lang="zh-TW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+mj-lt"/>
          <a:ea typeface="+mj-ea"/>
          <a:cs typeface="+mj-cs"/>
          <a:sym typeface="Calibri" pitchFamily="34" charset="0"/>
        </a:defRPr>
      </a:lvl1pPr>
      <a:lvl2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2pPr>
      <a:lvl3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3pPr>
      <a:lvl4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4pPr>
      <a:lvl5pPr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5pPr>
      <a:lvl6pPr marL="4572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6pPr>
      <a:lvl7pPr marL="9144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7pPr>
      <a:lvl8pPr marL="13716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8pPr>
      <a:lvl9pPr marL="1828800" algn="ctr" rtl="0" fontAlgn="base" hangingPunct="0"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" pitchFamily="34" charset="0"/>
          <a:ea typeface="Calibri" pitchFamily="34" charset="0"/>
          <a:cs typeface="Calibri" pitchFamily="34" charset="0"/>
          <a:sym typeface="Calibri" pitchFamily="34" charset="0"/>
        </a:defRPr>
      </a:lvl9pPr>
    </p:titleStyle>
    <p:bodyStyle>
      <a:lvl1pPr marL="342900" indent="-3429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1pPr>
      <a:lvl2pPr marL="782638" indent="-325438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2pPr>
      <a:lvl3pPr marL="1219200" indent="-3048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3pPr>
      <a:lvl4pPr marL="1736725" indent="-365125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–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4pPr>
      <a:lvl5pPr marL="22352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5pPr>
      <a:lvl6pPr marL="26924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6pPr>
      <a:lvl7pPr marL="31496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7pPr>
      <a:lvl8pPr marL="36068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8pPr>
      <a:lvl9pPr marL="4064000" indent="-406400" algn="l" rtl="0" fontAlgn="base" hangingPunct="0">
        <a:spcBef>
          <a:spcPts val="700"/>
        </a:spcBef>
        <a:spcAft>
          <a:spcPct val="0"/>
        </a:spcAft>
        <a:buSzPct val="100000"/>
        <a:buFont typeface="Arial" pitchFamily="34" charset="0"/>
        <a:buChar char="»"/>
        <a:defRPr sz="3200">
          <a:solidFill>
            <a:srgbClr val="000000"/>
          </a:solidFill>
          <a:latin typeface="+mn-lt"/>
          <a:ea typeface="+mn-ea"/>
          <a:cs typeface="+mn-cs"/>
          <a:sym typeface="Calibri" pitchFamily="34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 descr="2018年版"/>
          <p:cNvSpPr txBox="1">
            <a:spLocks/>
          </p:cNvSpPr>
          <p:nvPr/>
        </p:nvSpPr>
        <p:spPr bwMode="auto">
          <a:xfrm>
            <a:off x="9309100" y="8693150"/>
            <a:ext cx="3241675" cy="50482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pPr marL="254000" indent="63500" algn="r">
              <a:spcBef>
                <a:spcPts val="2400"/>
              </a:spcBef>
            </a:pPr>
            <a:r>
              <a:rPr lang="zh-TW" altLang="zh-TW" sz="220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2019</a:t>
            </a:r>
            <a:r>
              <a:rPr lang="zh-TW" sz="220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年版</a:t>
            </a:r>
          </a:p>
        </p:txBody>
      </p:sp>
      <p:pic>
        <p:nvPicPr>
          <p:cNvPr id="7170" name="Picture 2" descr="Logo_vertic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5825" y="1231900"/>
            <a:ext cx="3446463" cy="35083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</p:pic>
      <p:sp>
        <p:nvSpPr>
          <p:cNvPr id="7171" name="Text Box 3" descr="開店123…"/>
          <p:cNvSpPr txBox="1">
            <a:spLocks/>
          </p:cNvSpPr>
          <p:nvPr/>
        </p:nvSpPr>
        <p:spPr bwMode="auto">
          <a:xfrm>
            <a:off x="6921500" y="1835150"/>
            <a:ext cx="3827463" cy="1454150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pPr marL="400050" indent="-82550">
              <a:spcBef>
                <a:spcPts val="1500"/>
              </a:spcBef>
            </a:pPr>
            <a:r>
              <a:rPr lang="zh-TW" altLang="zh-TW" sz="3400" b="1" dirty="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EC</a:t>
            </a:r>
            <a:r>
              <a:rPr lang="zh-TW" sz="3400" b="1" dirty="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手機行動行銷</a:t>
            </a:r>
          </a:p>
          <a:p>
            <a:pPr marL="400050" indent="-82550">
              <a:spcBef>
                <a:spcPts val="1500"/>
              </a:spcBef>
              <a:buSzPct val="100000"/>
              <a:buFontTx/>
              <a:buChar char="•"/>
            </a:pPr>
            <a:r>
              <a:rPr lang="zh-TW" altLang="zh-TW" sz="2400" b="1" dirty="0">
                <a:solidFill>
                  <a:srgbClr val="7D7D7D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MMS+SMS</a:t>
            </a:r>
            <a:r>
              <a:rPr lang="zh-TW" sz="2400" b="1" dirty="0">
                <a:solidFill>
                  <a:srgbClr val="7D7D7D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名單行銷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bldLvl="5" autoUpdateAnimBg="0" advAuto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 descr="大綱"/>
          <p:cNvSpPr>
            <a:spLocks/>
          </p:cNvSpPr>
          <p:nvPr>
            <p:ph type="title" idx="4294967295"/>
          </p:nvPr>
        </p:nvSpPr>
        <p:spPr bwMode="auto">
          <a:xfrm>
            <a:off x="838200" y="3797300"/>
            <a:ext cx="4838700" cy="838200"/>
          </a:xfrm>
          <a:prstGeom prst="rect">
            <a:avLst/>
          </a:prstGeom>
          <a:noFill/>
          <a:ln w="12700" cap="flat">
            <a:miter lim="4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l"/>
            <a:r>
              <a:rPr lang="zh-TW" sz="3200" b="1">
                <a:solidFill>
                  <a:srgbClr val="0E458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大綱</a:t>
            </a:r>
          </a:p>
        </p:txBody>
      </p:sp>
      <p:sp>
        <p:nvSpPr>
          <p:cNvPr id="8194" name="Rectangle 2" descr="O2O整合行銷方案…"/>
          <p:cNvSpPr>
            <a:spLocks/>
          </p:cNvSpPr>
          <p:nvPr>
            <p:ph type="body" sz="quarter" idx="4294967295"/>
          </p:nvPr>
        </p:nvSpPr>
        <p:spPr bwMode="auto">
          <a:xfrm>
            <a:off x="838200" y="4978400"/>
            <a:ext cx="4295775" cy="3898900"/>
          </a:xfrm>
          <a:prstGeom prst="rect">
            <a:avLst/>
          </a:prstGeom>
          <a:noFill/>
          <a:ln w="12700" cap="flat">
            <a:miter lim="4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>
              <a:lnSpc>
                <a:spcPct val="130000"/>
              </a:lnSpc>
              <a:spcBef>
                <a:spcPct val="0"/>
              </a:spcBef>
              <a:buFontTx/>
              <a:buChar char="•"/>
            </a:pPr>
            <a:r>
              <a:rPr lang="zh-TW" sz="2400" b="1">
                <a:solidFill>
                  <a:srgbClr val="0E458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資料庫行銷簡訊</a:t>
            </a:r>
          </a:p>
          <a:p>
            <a:pPr>
              <a:lnSpc>
                <a:spcPct val="130000"/>
              </a:lnSpc>
              <a:spcBef>
                <a:spcPct val="0"/>
              </a:spcBef>
              <a:buFontTx/>
              <a:buChar char="•"/>
            </a:pPr>
            <a:r>
              <a:rPr lang="zh-TW" altLang="zh-TW" sz="2400" b="1">
                <a:solidFill>
                  <a:srgbClr val="0E458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MMS</a:t>
            </a:r>
            <a:r>
              <a:rPr lang="zh-TW" sz="2400" b="1">
                <a:solidFill>
                  <a:srgbClr val="0E458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多媒體簡訊</a:t>
            </a:r>
          </a:p>
          <a:p>
            <a:pPr>
              <a:lnSpc>
                <a:spcPct val="130000"/>
              </a:lnSpc>
              <a:spcBef>
                <a:spcPct val="0"/>
              </a:spcBef>
              <a:buFontTx/>
              <a:buChar char="•"/>
            </a:pPr>
            <a:r>
              <a:rPr lang="zh-TW" sz="2400" b="1">
                <a:solidFill>
                  <a:srgbClr val="0E458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行動網頁 </a:t>
            </a:r>
          </a:p>
          <a:p>
            <a:pPr>
              <a:lnSpc>
                <a:spcPct val="130000"/>
              </a:lnSpc>
              <a:spcBef>
                <a:spcPct val="0"/>
              </a:spcBef>
              <a:buFontTx/>
              <a:buChar char="•"/>
            </a:pPr>
            <a:r>
              <a:rPr lang="zh-TW" sz="2400" b="1">
                <a:solidFill>
                  <a:srgbClr val="0E458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案例分享</a:t>
            </a:r>
          </a:p>
        </p:txBody>
      </p:sp>
    </p:spTree>
  </p:cSld>
  <p:clrMapOvr>
    <a:masterClrMapping/>
  </p:clrMapOvr>
  <p:transition spd="med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Text Box 1" descr="矩形 21"/>
          <p:cNvSpPr txBox="1">
            <a:spLocks/>
          </p:cNvSpPr>
          <p:nvPr/>
        </p:nvSpPr>
        <p:spPr bwMode="auto">
          <a:xfrm>
            <a:off x="1101725" y="7261225"/>
            <a:ext cx="5246688" cy="357188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20" rIns="45720">
            <a:spAutoFit/>
          </a:bodyPr>
          <a:lstStyle/>
          <a:p>
            <a:pPr marL="342900" indent="-342900">
              <a:spcBef>
                <a:spcPts val="400"/>
              </a:spcBef>
            </a:pPr>
            <a:r>
              <a:rPr lang="zh-TW" sz="1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針對需求目標群篩選發送 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/ 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特別條件 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: 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撥打同業門市專線</a:t>
            </a:r>
            <a:endParaRPr lang="zh-TW" sz="1600" b="1">
              <a:solidFill>
                <a:srgbClr val="FF0000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9218" name="Text Box 2" descr="矩形 20"/>
          <p:cNvSpPr txBox="1">
            <a:spLocks/>
          </p:cNvSpPr>
          <p:nvPr/>
        </p:nvSpPr>
        <p:spPr bwMode="auto">
          <a:xfrm>
            <a:off x="1101725" y="7578725"/>
            <a:ext cx="7726363" cy="3587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20" rIns="45720">
            <a:spAutoFit/>
          </a:bodyPr>
          <a:lstStyle/>
          <a:p>
            <a:pPr marL="342900" indent="-342900">
              <a:spcBef>
                <a:spcPts val="400"/>
              </a:spcBef>
            </a:pPr>
            <a:r>
              <a:rPr lang="zh-TW" sz="1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針對在地區域的客群發送 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/</a:t>
            </a:r>
            <a:r>
              <a:rPr lang="zh-TW" altLang="zh-TW" sz="1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 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基本條件 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: 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年齡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-30~55  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、 性別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-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男女不拘 、 地區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-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高雄市</a:t>
            </a:r>
            <a:endParaRPr lang="zh-TW" sz="1600" b="1">
              <a:solidFill>
                <a:srgbClr val="FF0000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9219" name="Text Box 3" descr="矩形 50"/>
          <p:cNvSpPr txBox="1">
            <a:spLocks/>
          </p:cNvSpPr>
          <p:nvPr/>
        </p:nvSpPr>
        <p:spPr bwMode="auto">
          <a:xfrm>
            <a:off x="749300" y="3455988"/>
            <a:ext cx="2541588" cy="4984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wrap="none" lIns="45720" rIns="45720">
            <a:spAutoFit/>
          </a:bodyPr>
          <a:lstStyle/>
          <a:p>
            <a:pPr algn="ctr"/>
            <a:r>
              <a:rPr lang="zh-TW" sz="2400" b="1">
                <a:solidFill>
                  <a:srgbClr val="7D7D7D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電信業者條件篩選</a:t>
            </a:r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9218613" y="3567113"/>
            <a:ext cx="2684462" cy="5362575"/>
            <a:chOff x="-1" y="0"/>
            <a:chExt cx="2684094" cy="5362474"/>
          </a:xfrm>
        </p:grpSpPr>
        <p:pic>
          <p:nvPicPr>
            <p:cNvPr id="9221" name="Picture 5" descr="圖片 2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1" y="0"/>
              <a:ext cx="2684094" cy="5362474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</p:pic>
        <p:grpSp>
          <p:nvGrpSpPr>
            <p:cNvPr id="9222" name="Group 6"/>
            <p:cNvGrpSpPr>
              <a:grpSpLocks/>
            </p:cNvGrpSpPr>
            <p:nvPr/>
          </p:nvGrpSpPr>
          <p:grpSpPr bwMode="auto">
            <a:xfrm>
              <a:off x="227803" y="627070"/>
              <a:ext cx="2228502" cy="3975606"/>
              <a:chOff x="0" y="0"/>
              <a:chExt cx="2228501" cy="3975606"/>
            </a:xfrm>
          </p:grpSpPr>
          <p:sp>
            <p:nvSpPr>
              <p:cNvPr id="9223" name="Rectangle 7"/>
              <p:cNvSpPr>
                <a:spLocks/>
              </p:cNvSpPr>
              <p:nvPr/>
            </p:nvSpPr>
            <p:spPr bwMode="auto">
              <a:xfrm>
                <a:off x="0" y="0"/>
                <a:ext cx="2228501" cy="3963209"/>
              </a:xfrm>
              <a:prstGeom prst="rect">
                <a:avLst/>
              </a:prstGeom>
              <a:solidFill>
                <a:srgbClr val="EDEDED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pic>
            <p:nvPicPr>
              <p:cNvPr id="9224" name="Picture 8" descr="image9.png"/>
              <p:cNvPicPr>
                <a:picLocks noChangeAspect="1"/>
              </p:cNvPicPr>
              <p:nvPr/>
            </p:nvPicPr>
            <p:blipFill>
              <a:blip r:embed="rId3" cstate="print"/>
              <a:srcRect l="760" r="1529" b="2023"/>
              <a:stretch>
                <a:fillRect/>
              </a:stretch>
            </p:blipFill>
            <p:spPr bwMode="auto">
              <a:xfrm>
                <a:off x="0" y="11050"/>
                <a:ext cx="2228501" cy="3964556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>
                <a:outerShdw dist="18000" dir="5400000" algn="ctr" rotWithShape="0">
                  <a:srgbClr val="000000">
                    <a:alpha val="39999"/>
                  </a:srgbClr>
                </a:outerShdw>
              </a:effectLst>
            </p:spPr>
          </p:pic>
        </p:grpSp>
      </p:grpSp>
      <p:sp>
        <p:nvSpPr>
          <p:cNvPr id="9225" name="Text Box 9" descr="文字方塊 22"/>
          <p:cNvSpPr txBox="1">
            <a:spLocks/>
          </p:cNvSpPr>
          <p:nvPr/>
        </p:nvSpPr>
        <p:spPr bwMode="auto">
          <a:xfrm>
            <a:off x="525463" y="2284413"/>
            <a:ext cx="4608512" cy="623887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19" tIns="45719" rIns="45719" bIns="45719">
            <a:spAutoFit/>
          </a:bodyPr>
          <a:lstStyle/>
          <a:p>
            <a:r>
              <a:rPr lang="zh-TW" sz="32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資料庫行銷簡訊</a:t>
            </a:r>
          </a:p>
        </p:txBody>
      </p:sp>
      <p:sp>
        <p:nvSpPr>
          <p:cNvPr id="9226" name="AutoShape 10"/>
          <p:cNvSpPr>
            <a:spLocks/>
          </p:cNvSpPr>
          <p:nvPr/>
        </p:nvSpPr>
        <p:spPr bwMode="auto">
          <a:xfrm>
            <a:off x="1112838" y="4746625"/>
            <a:ext cx="2387600" cy="2387600"/>
          </a:xfrm>
          <a:prstGeom prst="roundRect">
            <a:avLst>
              <a:gd name="adj" fmla="val 15000"/>
            </a:avLst>
          </a:prstGeom>
          <a:noFill/>
          <a:ln w="25400" cap="flat" cmpd="sng">
            <a:solidFill>
              <a:srgbClr val="0E468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endParaRPr lang="zh-TW" altLang="zh-TW"/>
          </a:p>
        </p:txBody>
      </p:sp>
      <p:sp>
        <p:nvSpPr>
          <p:cNvPr id="9227" name="AutoShape 11"/>
          <p:cNvSpPr>
            <a:spLocks/>
          </p:cNvSpPr>
          <p:nvPr/>
        </p:nvSpPr>
        <p:spPr bwMode="auto">
          <a:xfrm>
            <a:off x="3662363" y="4746625"/>
            <a:ext cx="2387600" cy="2387600"/>
          </a:xfrm>
          <a:prstGeom prst="roundRect">
            <a:avLst>
              <a:gd name="adj" fmla="val 15000"/>
            </a:avLst>
          </a:prstGeom>
          <a:noFill/>
          <a:ln w="25400" cap="flat" cmpd="sng">
            <a:solidFill>
              <a:srgbClr val="0E468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endParaRPr lang="zh-TW" altLang="zh-TW"/>
          </a:p>
        </p:txBody>
      </p:sp>
      <p:sp>
        <p:nvSpPr>
          <p:cNvPr id="9228" name="AutoShape 12"/>
          <p:cNvSpPr>
            <a:spLocks/>
          </p:cNvSpPr>
          <p:nvPr/>
        </p:nvSpPr>
        <p:spPr bwMode="auto">
          <a:xfrm>
            <a:off x="6227763" y="4746625"/>
            <a:ext cx="2387600" cy="2387600"/>
          </a:xfrm>
          <a:prstGeom prst="roundRect">
            <a:avLst>
              <a:gd name="adj" fmla="val 15000"/>
            </a:avLst>
          </a:prstGeom>
          <a:noFill/>
          <a:ln w="25400" cap="flat" cmpd="sng">
            <a:solidFill>
              <a:srgbClr val="0E468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endParaRPr lang="zh-TW" altLang="zh-TW"/>
          </a:p>
        </p:txBody>
      </p:sp>
      <p:sp>
        <p:nvSpPr>
          <p:cNvPr id="9229" name="Text Box 13"/>
          <p:cNvSpPr txBox="1">
            <a:spLocks/>
          </p:cNvSpPr>
          <p:nvPr/>
        </p:nvSpPr>
        <p:spPr bwMode="auto">
          <a:xfrm>
            <a:off x="1812925" y="5180013"/>
            <a:ext cx="1006475" cy="14636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wrap="none" lIns="45719" tIns="45719" rIns="45719" bIns="45719">
            <a:spAutoFit/>
          </a:bodyPr>
          <a:lstStyle/>
          <a:p>
            <a:pPr marL="57150" lvl="1" indent="-57150" defTabSz="35560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中華</a:t>
            </a:r>
          </a:p>
          <a:p>
            <a:pPr marL="57150" lvl="1" indent="-57150" defTabSz="35560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台哥大</a:t>
            </a:r>
          </a:p>
          <a:p>
            <a:pPr marL="57150" lvl="1" indent="-57150" defTabSz="35560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遠傳</a:t>
            </a:r>
          </a:p>
          <a:p>
            <a:pPr marL="57150" lvl="1" indent="-57150" defTabSz="35560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亞太</a:t>
            </a:r>
          </a:p>
          <a:p>
            <a:pPr marL="57150" lvl="1" indent="-57150" defTabSz="35560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台灣之星</a:t>
            </a:r>
          </a:p>
        </p:txBody>
      </p:sp>
      <p:sp>
        <p:nvSpPr>
          <p:cNvPr id="9230" name="Text Box 14"/>
          <p:cNvSpPr txBox="1">
            <a:spLocks/>
          </p:cNvSpPr>
          <p:nvPr/>
        </p:nvSpPr>
        <p:spPr bwMode="auto">
          <a:xfrm>
            <a:off x="4510088" y="5322888"/>
            <a:ext cx="700087" cy="1189037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wrap="none" lIns="45719" tIns="45719" rIns="45719" bIns="45719">
            <a:spAutoFit/>
          </a:bodyPr>
          <a:lstStyle/>
          <a:p>
            <a:pPr marL="57150" lvl="1" indent="-57150" defTabSz="40005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性別</a:t>
            </a:r>
          </a:p>
          <a:p>
            <a:pPr marL="57150" lvl="1" indent="-57150" defTabSz="40005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年紀</a:t>
            </a:r>
          </a:p>
          <a:p>
            <a:pPr marL="57150" lvl="1" indent="-57150" defTabSz="40005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帳址 </a:t>
            </a:r>
          </a:p>
          <a:p>
            <a:pPr marL="57150" lvl="1" indent="-57150" defTabSz="40005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戶址</a:t>
            </a:r>
          </a:p>
        </p:txBody>
      </p:sp>
      <p:sp>
        <p:nvSpPr>
          <p:cNvPr id="9231" name="Text Box 15"/>
          <p:cNvSpPr txBox="1">
            <a:spLocks/>
          </p:cNvSpPr>
          <p:nvPr/>
        </p:nvSpPr>
        <p:spPr bwMode="auto">
          <a:xfrm>
            <a:off x="6731000" y="5197475"/>
            <a:ext cx="1381125" cy="1428750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wrap="none" lIns="45719" tIns="45719" rIns="45719" bIns="45719">
            <a:spAutoFit/>
          </a:bodyPr>
          <a:lstStyle/>
          <a:p>
            <a:pPr marL="57150" lvl="1" indent="-57150" defTabSz="40005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帳單金額</a:t>
            </a:r>
          </a:p>
          <a:p>
            <a:pPr marL="57150" lvl="1" indent="-57150" defTabSz="40005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出國漫遊</a:t>
            </a:r>
          </a:p>
          <a:p>
            <a:pPr marL="57150" lvl="1" indent="-57150" defTabSz="40005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壽星</a:t>
            </a:r>
          </a:p>
          <a:p>
            <a:pPr marL="57150" lvl="1" indent="-57150" defTabSz="400050">
              <a:lnSpc>
                <a:spcPct val="90000"/>
              </a:lnSpc>
              <a:spcBef>
                <a:spcPts val="200"/>
              </a:spcBef>
              <a:buSzPct val="100000"/>
              <a:buFontTx/>
              <a:buChar char="•"/>
            </a:pPr>
            <a:r>
              <a:rPr lang="zh-TW" sz="1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撥打競業或</a:t>
            </a:r>
            <a:br>
              <a:rPr lang="zh-TW" sz="1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</a:br>
            <a:r>
              <a:rPr lang="zh-TW" sz="1600" b="1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相關產業電話</a:t>
            </a:r>
          </a:p>
        </p:txBody>
      </p:sp>
      <p:sp>
        <p:nvSpPr>
          <p:cNvPr id="9232" name="Text Box 16"/>
          <p:cNvSpPr txBox="1">
            <a:spLocks/>
          </p:cNvSpPr>
          <p:nvPr/>
        </p:nvSpPr>
        <p:spPr bwMode="auto">
          <a:xfrm>
            <a:off x="1468438" y="4224338"/>
            <a:ext cx="1646237" cy="3968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19" tIns="45719" rIns="45719" bIns="45719">
            <a:spAutoFit/>
          </a:bodyPr>
          <a:lstStyle/>
          <a:p>
            <a:pPr algn="ctr" defTabSz="622300">
              <a:lnSpc>
                <a:spcPct val="90000"/>
              </a:lnSpc>
              <a:spcBef>
                <a:spcPts val="1000"/>
              </a:spcBef>
            </a:pPr>
            <a:r>
              <a:rPr lang="zh-TW" sz="1800" b="1">
                <a:solidFill>
                  <a:srgbClr val="0E468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電信業者</a:t>
            </a:r>
          </a:p>
        </p:txBody>
      </p:sp>
      <p:sp>
        <p:nvSpPr>
          <p:cNvPr id="9233" name="Text Box 17"/>
          <p:cNvSpPr txBox="1">
            <a:spLocks/>
          </p:cNvSpPr>
          <p:nvPr/>
        </p:nvSpPr>
        <p:spPr bwMode="auto">
          <a:xfrm>
            <a:off x="4033838" y="4224338"/>
            <a:ext cx="1646237" cy="3968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19" tIns="45719" rIns="45719" bIns="45719">
            <a:spAutoFit/>
          </a:bodyPr>
          <a:lstStyle/>
          <a:p>
            <a:pPr algn="ctr" defTabSz="622300">
              <a:lnSpc>
                <a:spcPct val="90000"/>
              </a:lnSpc>
              <a:spcBef>
                <a:spcPts val="1000"/>
              </a:spcBef>
            </a:pPr>
            <a:r>
              <a:rPr lang="zh-TW" sz="1800" b="1">
                <a:solidFill>
                  <a:srgbClr val="0E468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基本條件</a:t>
            </a:r>
          </a:p>
        </p:txBody>
      </p:sp>
      <p:sp>
        <p:nvSpPr>
          <p:cNvPr id="9234" name="Text Box 18"/>
          <p:cNvSpPr txBox="1">
            <a:spLocks/>
          </p:cNvSpPr>
          <p:nvPr/>
        </p:nvSpPr>
        <p:spPr bwMode="auto">
          <a:xfrm>
            <a:off x="6597650" y="4224338"/>
            <a:ext cx="1647825" cy="3968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19" tIns="45719" rIns="45719" bIns="45719">
            <a:spAutoFit/>
          </a:bodyPr>
          <a:lstStyle/>
          <a:p>
            <a:pPr algn="ctr" defTabSz="622300">
              <a:lnSpc>
                <a:spcPct val="90000"/>
              </a:lnSpc>
              <a:spcBef>
                <a:spcPts val="1000"/>
              </a:spcBef>
            </a:pPr>
            <a:r>
              <a:rPr lang="zh-TW" sz="1800" b="1">
                <a:solidFill>
                  <a:srgbClr val="0E4681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特別條件</a:t>
            </a:r>
          </a:p>
        </p:txBody>
      </p:sp>
    </p:spTree>
  </p:cSld>
  <p:clrMapOvr>
    <a:masterClrMapping/>
  </p:clrMapOvr>
  <p:transition spd="med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 Box 1" descr="矩形 26"/>
          <p:cNvSpPr txBox="1">
            <a:spLocks/>
          </p:cNvSpPr>
          <p:nvPr/>
        </p:nvSpPr>
        <p:spPr bwMode="auto">
          <a:xfrm>
            <a:off x="512763" y="2270125"/>
            <a:ext cx="3714750" cy="661988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20" rIns="45720">
            <a:spAutoFit/>
          </a:bodyPr>
          <a:lstStyle/>
          <a:p>
            <a:pPr defTabSz="657225"/>
            <a:r>
              <a:rPr lang="zh-TW" altLang="zh-TW" sz="32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MMS</a:t>
            </a:r>
            <a:r>
              <a:rPr lang="zh-TW" sz="32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多媒體簡訊</a:t>
            </a:r>
          </a:p>
        </p:txBody>
      </p:sp>
      <p:sp>
        <p:nvSpPr>
          <p:cNvPr id="10242" name="Text Box 2" descr="矩形 50"/>
          <p:cNvSpPr txBox="1">
            <a:spLocks/>
          </p:cNvSpPr>
          <p:nvPr/>
        </p:nvSpPr>
        <p:spPr bwMode="auto">
          <a:xfrm>
            <a:off x="723900" y="3348038"/>
            <a:ext cx="712788" cy="496887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wrap="none" lIns="45720" rIns="45720">
            <a:spAutoFit/>
          </a:bodyPr>
          <a:lstStyle/>
          <a:p>
            <a:pPr algn="ctr"/>
            <a:r>
              <a:rPr lang="zh-TW" sz="2400" b="1">
                <a:solidFill>
                  <a:srgbClr val="7D7D7D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規格</a:t>
            </a:r>
          </a:p>
        </p:txBody>
      </p:sp>
      <p:sp>
        <p:nvSpPr>
          <p:cNvPr id="10243" name="Text Box 3"/>
          <p:cNvSpPr txBox="1">
            <a:spLocks/>
          </p:cNvSpPr>
          <p:nvPr/>
        </p:nvSpPr>
        <p:spPr bwMode="auto">
          <a:xfrm>
            <a:off x="673100" y="3868738"/>
            <a:ext cx="9863138" cy="1263650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19" tIns="45719" rIns="45719" bIns="45719">
            <a:spAutoFit/>
          </a:bodyPr>
          <a:lstStyle/>
          <a:p>
            <a:pPr marL="112713" lvl="1" indent="-112713" defTabSz="622300">
              <a:lnSpc>
                <a:spcPct val="90000"/>
              </a:lnSpc>
              <a:spcBef>
                <a:spcPts val="3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多媒體檔案 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: 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圖片檔  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jpg / jpeg / gif  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聲音檔  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amr / mid / midi   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影像檔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: 3gp / mp4</a:t>
            </a:r>
          </a:p>
          <a:p>
            <a:pPr marL="112713" lvl="1" indent="-112713" defTabSz="622300">
              <a:lnSpc>
                <a:spcPct val="90000"/>
              </a:lnSpc>
              <a:spcBef>
                <a:spcPts val="3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主旨 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: 15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字內</a:t>
            </a:r>
          </a:p>
          <a:p>
            <a:pPr marL="112713" lvl="1" indent="-112713" defTabSz="622300">
              <a:lnSpc>
                <a:spcPct val="90000"/>
              </a:lnSpc>
              <a:spcBef>
                <a:spcPts val="3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文案 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: 1000</a:t>
            </a: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字內 </a:t>
            </a:r>
          </a:p>
          <a:p>
            <a:pPr marL="112713" lvl="1" indent="-112713" defTabSz="622300">
              <a:lnSpc>
                <a:spcPct val="90000"/>
              </a:lnSpc>
              <a:spcBef>
                <a:spcPts val="300"/>
              </a:spcBef>
              <a:buSzPct val="100000"/>
              <a:buFontTx/>
              <a:buChar char="•"/>
            </a:pPr>
            <a:r>
              <a:rPr 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全檔小於</a:t>
            </a:r>
            <a:r>
              <a:rPr lang="zh-TW" altLang="zh-TW" sz="16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50k</a:t>
            </a:r>
          </a:p>
        </p:txBody>
      </p:sp>
      <p:grpSp>
        <p:nvGrpSpPr>
          <p:cNvPr id="10244" name="Group 4"/>
          <p:cNvGrpSpPr>
            <a:grpSpLocks/>
          </p:cNvGrpSpPr>
          <p:nvPr/>
        </p:nvGrpSpPr>
        <p:grpSpPr bwMode="auto">
          <a:xfrm>
            <a:off x="2366963" y="4471988"/>
            <a:ext cx="9642475" cy="4710112"/>
            <a:chOff x="0" y="0"/>
            <a:chExt cx="9642060" cy="4709958"/>
          </a:xfrm>
        </p:grpSpPr>
        <p:grpSp>
          <p:nvGrpSpPr>
            <p:cNvPr id="10245" name="Group 5"/>
            <p:cNvGrpSpPr>
              <a:grpSpLocks/>
            </p:cNvGrpSpPr>
            <p:nvPr/>
          </p:nvGrpSpPr>
          <p:grpSpPr bwMode="auto">
            <a:xfrm>
              <a:off x="7284572" y="0"/>
              <a:ext cx="2357488" cy="4709958"/>
              <a:chOff x="0" y="0"/>
              <a:chExt cx="2357488" cy="4709958"/>
            </a:xfrm>
          </p:grpSpPr>
          <p:pic>
            <p:nvPicPr>
              <p:cNvPr id="10246" name="Picture 6" descr="圖片 16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0"/>
                <a:ext cx="2357488" cy="4709958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pic>
            <p:nvPicPr>
              <p:cNvPr id="10247" name="Picture 7" descr="圖片 6"/>
              <p:cNvPicPr>
                <a:picLocks noChangeAspect="1"/>
              </p:cNvPicPr>
              <p:nvPr/>
            </p:nvPicPr>
            <p:blipFill>
              <a:blip r:embed="rId3" cstate="print"/>
              <a:srcRect l="7240" t="14972" r="10692" b="29025"/>
              <a:stretch>
                <a:fillRect/>
              </a:stretch>
            </p:blipFill>
            <p:spPr bwMode="auto">
              <a:xfrm>
                <a:off x="227203" y="1102983"/>
                <a:ext cx="1918920" cy="2950863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pic>
            <p:nvPicPr>
              <p:cNvPr id="10248" name="Picture 8" descr="Picture 4"/>
              <p:cNvPicPr>
                <a:picLocks noChangeAspect="1"/>
              </p:cNvPicPr>
              <p:nvPr/>
            </p:nvPicPr>
            <p:blipFill>
              <a:blip r:embed="rId4" cstate="print"/>
              <a:srcRect l="8185" t="17447" r="9669" b="72607"/>
              <a:stretch>
                <a:fillRect/>
              </a:stretch>
            </p:blipFill>
            <p:spPr bwMode="auto">
              <a:xfrm>
                <a:off x="208878" y="663982"/>
                <a:ext cx="1939779" cy="535363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0249" name="Rectangle 9"/>
              <p:cNvSpPr>
                <a:spLocks/>
              </p:cNvSpPr>
              <p:nvPr/>
            </p:nvSpPr>
            <p:spPr bwMode="auto">
              <a:xfrm>
                <a:off x="859022" y="830595"/>
                <a:ext cx="639443" cy="206063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sp>
            <p:nvSpPr>
              <p:cNvPr id="10250" name="Text Box 10"/>
              <p:cNvSpPr txBox="1">
                <a:spLocks/>
              </p:cNvSpPr>
              <p:nvPr/>
            </p:nvSpPr>
            <p:spPr bwMode="auto">
              <a:xfrm>
                <a:off x="891555" y="829984"/>
                <a:ext cx="695712" cy="274452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r>
                  <a:rPr 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開店</a:t>
                </a:r>
                <a:r>
                  <a:rPr lang="zh-TW" alt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123</a:t>
                </a:r>
              </a:p>
            </p:txBody>
          </p:sp>
        </p:grpSp>
        <p:grpSp>
          <p:nvGrpSpPr>
            <p:cNvPr id="10251" name="Group 11"/>
            <p:cNvGrpSpPr>
              <a:grpSpLocks/>
            </p:cNvGrpSpPr>
            <p:nvPr/>
          </p:nvGrpSpPr>
          <p:grpSpPr bwMode="auto">
            <a:xfrm>
              <a:off x="0" y="0"/>
              <a:ext cx="2357488" cy="4709958"/>
              <a:chOff x="0" y="0"/>
              <a:chExt cx="2357488" cy="4709958"/>
            </a:xfrm>
          </p:grpSpPr>
          <p:pic>
            <p:nvPicPr>
              <p:cNvPr id="10252" name="Picture 12" descr="圖片 19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0"/>
                <a:ext cx="2357488" cy="4709958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pic>
            <p:nvPicPr>
              <p:cNvPr id="10253" name="Picture 13" descr="Picture 4"/>
              <p:cNvPicPr>
                <a:picLocks noChangeAspect="1"/>
              </p:cNvPicPr>
              <p:nvPr/>
            </p:nvPicPr>
            <p:blipFill>
              <a:blip r:embed="rId4" cstate="print"/>
              <a:srcRect l="8185" t="17447" r="9669" b="72607"/>
              <a:stretch>
                <a:fillRect/>
              </a:stretch>
            </p:blipFill>
            <p:spPr bwMode="auto">
              <a:xfrm>
                <a:off x="206436" y="663982"/>
                <a:ext cx="1939779" cy="535363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0254" name="Rectangle 14"/>
              <p:cNvSpPr>
                <a:spLocks/>
              </p:cNvSpPr>
              <p:nvPr/>
            </p:nvSpPr>
            <p:spPr bwMode="auto">
              <a:xfrm>
                <a:off x="856581" y="830595"/>
                <a:ext cx="639443" cy="206063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sp>
            <p:nvSpPr>
              <p:cNvPr id="10255" name="Text Box 15"/>
              <p:cNvSpPr txBox="1">
                <a:spLocks/>
              </p:cNvSpPr>
              <p:nvPr/>
            </p:nvSpPr>
            <p:spPr bwMode="auto">
              <a:xfrm>
                <a:off x="861747" y="829984"/>
                <a:ext cx="732629" cy="274452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r>
                  <a:rPr 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開店</a:t>
                </a:r>
                <a:r>
                  <a:rPr lang="zh-TW" alt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123</a:t>
                </a:r>
              </a:p>
            </p:txBody>
          </p:sp>
          <p:pic>
            <p:nvPicPr>
              <p:cNvPr id="10256" name="Picture 16" descr="圖片 18"/>
              <p:cNvPicPr>
                <a:picLocks noChangeAspect="1"/>
              </p:cNvPicPr>
              <p:nvPr/>
            </p:nvPicPr>
            <p:blipFill>
              <a:blip r:embed="rId5" cstate="print"/>
              <a:srcRect t="1105" b="14011"/>
              <a:stretch>
                <a:fillRect/>
              </a:stretch>
            </p:blipFill>
            <p:spPr bwMode="auto">
              <a:xfrm>
                <a:off x="220115" y="1184568"/>
                <a:ext cx="1926009" cy="2868041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</p:grpSp>
        <p:grpSp>
          <p:nvGrpSpPr>
            <p:cNvPr id="10257" name="Group 17"/>
            <p:cNvGrpSpPr>
              <a:grpSpLocks/>
            </p:cNvGrpSpPr>
            <p:nvPr/>
          </p:nvGrpSpPr>
          <p:grpSpPr bwMode="auto">
            <a:xfrm>
              <a:off x="2428190" y="0"/>
              <a:ext cx="2357488" cy="4709958"/>
              <a:chOff x="0" y="0"/>
              <a:chExt cx="2357488" cy="4709958"/>
            </a:xfrm>
          </p:grpSpPr>
          <p:pic>
            <p:nvPicPr>
              <p:cNvPr id="10258" name="Picture 18" descr="圖片 20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0"/>
                <a:ext cx="2357488" cy="4709958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pic>
            <p:nvPicPr>
              <p:cNvPr id="10259" name="Picture 19" descr="Picture 4"/>
              <p:cNvPicPr>
                <a:picLocks noChangeAspect="1"/>
              </p:cNvPicPr>
              <p:nvPr/>
            </p:nvPicPr>
            <p:blipFill>
              <a:blip r:embed="rId4" cstate="print"/>
              <a:srcRect l="8185" t="17447" r="9669" b="19820"/>
              <a:stretch>
                <a:fillRect/>
              </a:stretch>
            </p:blipFill>
            <p:spPr bwMode="auto">
              <a:xfrm>
                <a:off x="215111" y="661989"/>
                <a:ext cx="1939779" cy="3377159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0260" name="Rectangle 20"/>
              <p:cNvSpPr>
                <a:spLocks/>
              </p:cNvSpPr>
              <p:nvPr/>
            </p:nvSpPr>
            <p:spPr bwMode="auto">
              <a:xfrm>
                <a:off x="848804" y="869687"/>
                <a:ext cx="639443" cy="206063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pic>
            <p:nvPicPr>
              <p:cNvPr id="10261" name="Picture 21" descr="Picture 4"/>
              <p:cNvPicPr>
                <a:picLocks noChangeAspect="1"/>
              </p:cNvPicPr>
              <p:nvPr/>
            </p:nvPicPr>
            <p:blipFill>
              <a:blip r:embed="rId4" cstate="print"/>
              <a:srcRect l="8185" t="17447" r="9669" b="72607"/>
              <a:stretch>
                <a:fillRect/>
              </a:stretch>
            </p:blipFill>
            <p:spPr bwMode="auto">
              <a:xfrm>
                <a:off x="216222" y="663982"/>
                <a:ext cx="1939779" cy="535363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0262" name="Rectangle 22"/>
              <p:cNvSpPr>
                <a:spLocks/>
              </p:cNvSpPr>
              <p:nvPr/>
            </p:nvSpPr>
            <p:spPr bwMode="auto">
              <a:xfrm>
                <a:off x="858951" y="904991"/>
                <a:ext cx="639443" cy="206063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sp>
            <p:nvSpPr>
              <p:cNvPr id="10263" name="Text Box 23"/>
              <p:cNvSpPr txBox="1">
                <a:spLocks/>
              </p:cNvSpPr>
              <p:nvPr/>
            </p:nvSpPr>
            <p:spPr bwMode="auto">
              <a:xfrm>
                <a:off x="848000" y="834383"/>
                <a:ext cx="688050" cy="274453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r>
                  <a:rPr 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開店</a:t>
                </a:r>
                <a:r>
                  <a:rPr lang="zh-TW" alt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123</a:t>
                </a:r>
              </a:p>
            </p:txBody>
          </p:sp>
        </p:grpSp>
        <p:grpSp>
          <p:nvGrpSpPr>
            <p:cNvPr id="10264" name="Group 24"/>
            <p:cNvGrpSpPr>
              <a:grpSpLocks/>
            </p:cNvGrpSpPr>
            <p:nvPr/>
          </p:nvGrpSpPr>
          <p:grpSpPr bwMode="auto">
            <a:xfrm>
              <a:off x="4856381" y="0"/>
              <a:ext cx="2357488" cy="4709958"/>
              <a:chOff x="0" y="0"/>
              <a:chExt cx="2357488" cy="4709958"/>
            </a:xfrm>
          </p:grpSpPr>
          <p:pic>
            <p:nvPicPr>
              <p:cNvPr id="10265" name="Picture 25" descr="圖片 17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0"/>
                <a:ext cx="2357488" cy="4709958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pic>
            <p:nvPicPr>
              <p:cNvPr id="10266" name="Picture 26" descr="Picture 5"/>
              <p:cNvPicPr>
                <a:picLocks noChangeAspect="1"/>
              </p:cNvPicPr>
              <p:nvPr/>
            </p:nvPicPr>
            <p:blipFill>
              <a:blip r:embed="rId6" cstate="print"/>
              <a:srcRect l="8224" t="18179" r="10037" b="28407"/>
              <a:stretch>
                <a:fillRect/>
              </a:stretch>
            </p:blipFill>
            <p:spPr bwMode="auto">
              <a:xfrm>
                <a:off x="208446" y="1142981"/>
                <a:ext cx="1932886" cy="2900603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pic>
            <p:nvPicPr>
              <p:cNvPr id="10267" name="Picture 27" descr="Picture 4"/>
              <p:cNvPicPr>
                <a:picLocks noChangeAspect="1"/>
              </p:cNvPicPr>
              <p:nvPr/>
            </p:nvPicPr>
            <p:blipFill>
              <a:blip r:embed="rId4" cstate="print"/>
              <a:srcRect l="8185" t="17447" r="9669" b="72607"/>
              <a:stretch>
                <a:fillRect/>
              </a:stretch>
            </p:blipFill>
            <p:spPr bwMode="auto">
              <a:xfrm>
                <a:off x="208878" y="663982"/>
                <a:ext cx="1939779" cy="535363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0268" name="Rectangle 28"/>
              <p:cNvSpPr>
                <a:spLocks/>
              </p:cNvSpPr>
              <p:nvPr/>
            </p:nvSpPr>
            <p:spPr bwMode="auto">
              <a:xfrm>
                <a:off x="871267" y="904991"/>
                <a:ext cx="639443" cy="206063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sp>
            <p:nvSpPr>
              <p:cNvPr id="10269" name="Text Box 29"/>
              <p:cNvSpPr txBox="1">
                <a:spLocks/>
              </p:cNvSpPr>
              <p:nvPr/>
            </p:nvSpPr>
            <p:spPr bwMode="auto">
              <a:xfrm>
                <a:off x="876515" y="829984"/>
                <a:ext cx="661929" cy="274452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r>
                  <a:rPr 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開店</a:t>
                </a:r>
                <a:r>
                  <a:rPr lang="zh-TW" alt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123</a:t>
                </a:r>
              </a:p>
            </p:txBody>
          </p:sp>
        </p:grpSp>
      </p:grp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 descr="矩形 15"/>
          <p:cNvSpPr txBox="1">
            <a:spLocks/>
          </p:cNvSpPr>
          <p:nvPr/>
        </p:nvSpPr>
        <p:spPr bwMode="auto">
          <a:xfrm>
            <a:off x="525463" y="2284413"/>
            <a:ext cx="1841500" cy="661987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wrap="none" lIns="45720" rIns="45720">
            <a:spAutoFit/>
          </a:bodyPr>
          <a:lstStyle/>
          <a:p>
            <a:pPr defTabSz="657225"/>
            <a:r>
              <a:rPr lang="zh-TW" sz="32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行動網頁 </a:t>
            </a:r>
          </a:p>
        </p:txBody>
      </p:sp>
      <p:sp>
        <p:nvSpPr>
          <p:cNvPr id="11266" name="Rectangle 2"/>
          <p:cNvSpPr>
            <a:spLocks/>
          </p:cNvSpPr>
          <p:nvPr/>
        </p:nvSpPr>
        <p:spPr bwMode="auto">
          <a:xfrm>
            <a:off x="3910013" y="4308475"/>
            <a:ext cx="7654925" cy="4721225"/>
          </a:xfrm>
          <a:prstGeom prst="rect">
            <a:avLst/>
          </a:prstGeom>
          <a:noFill/>
          <a:ln w="25400" cap="flat" cmpd="sng">
            <a:solidFill>
              <a:srgbClr val="0F458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endParaRPr lang="zh-TW" altLang="zh-TW"/>
          </a:p>
        </p:txBody>
      </p:sp>
      <p:grpSp>
        <p:nvGrpSpPr>
          <p:cNvPr id="11267" name="Group 3"/>
          <p:cNvGrpSpPr>
            <a:grpSpLocks/>
          </p:cNvGrpSpPr>
          <p:nvPr/>
        </p:nvGrpSpPr>
        <p:grpSpPr bwMode="auto">
          <a:xfrm>
            <a:off x="1082675" y="4389438"/>
            <a:ext cx="10347325" cy="4559300"/>
            <a:chOff x="468143" y="0"/>
            <a:chExt cx="10347428" cy="4559998"/>
          </a:xfrm>
        </p:grpSpPr>
        <p:sp>
          <p:nvSpPr>
            <p:cNvPr id="11268" name="Line 4" descr="直線單箭頭接點 31"/>
            <p:cNvSpPr>
              <a:spLocks noChangeShapeType="1"/>
            </p:cNvSpPr>
            <p:nvPr/>
          </p:nvSpPr>
          <p:spPr bwMode="auto">
            <a:xfrm>
              <a:off x="2782992" y="2199662"/>
              <a:ext cx="419922" cy="1"/>
            </a:xfrm>
            <a:prstGeom prst="line">
              <a:avLst/>
            </a:prstGeom>
            <a:noFill/>
            <a:ln w="25400" cap="flat" cmpd="sng">
              <a:solidFill>
                <a:srgbClr val="0F458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45719" tIns="45719" rIns="45719" bIns="45719"/>
            <a:lstStyle/>
            <a:p>
              <a:endParaRPr lang="zh-TW" altLang="zh-TW"/>
            </a:p>
          </p:txBody>
        </p:sp>
        <p:grpSp>
          <p:nvGrpSpPr>
            <p:cNvPr id="11269" name="Group 5"/>
            <p:cNvGrpSpPr>
              <a:grpSpLocks/>
            </p:cNvGrpSpPr>
            <p:nvPr/>
          </p:nvGrpSpPr>
          <p:grpSpPr bwMode="auto">
            <a:xfrm>
              <a:off x="468143" y="0"/>
              <a:ext cx="2282428" cy="4559998"/>
              <a:chOff x="0" y="0"/>
              <a:chExt cx="2282428" cy="4559998"/>
            </a:xfrm>
          </p:grpSpPr>
          <p:grpSp>
            <p:nvGrpSpPr>
              <p:cNvPr id="11270" name="Group 6"/>
              <p:cNvGrpSpPr>
                <a:grpSpLocks/>
              </p:cNvGrpSpPr>
              <p:nvPr/>
            </p:nvGrpSpPr>
            <p:grpSpPr bwMode="auto">
              <a:xfrm>
                <a:off x="0" y="0"/>
                <a:ext cx="2282428" cy="4559998"/>
                <a:chOff x="0" y="0"/>
                <a:chExt cx="2282428" cy="4559998"/>
              </a:xfrm>
            </p:grpSpPr>
            <p:pic>
              <p:nvPicPr>
                <p:cNvPr id="11271" name="Picture 7" descr="圖片 22"/>
                <p:cNvPicPr>
                  <a:picLocks noChangeAspect="1"/>
                </p:cNvPicPr>
                <p:nvPr/>
              </p:nvPicPr>
              <p:blipFill>
                <a:blip r:embed="rId2" cstate="print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2282428" cy="4559998"/>
                </a:xfrm>
                <a:prstGeom prst="rect">
                  <a:avLst/>
                </a:prstGeom>
                <a:noFill/>
                <a:ln w="12700" cap="flat" cmpd="sng">
                  <a:noFill/>
                  <a:prstDash val="solid"/>
                  <a:miter lim="400000"/>
                  <a:headEnd type="none" w="med" len="med"/>
                  <a:tailEnd type="none" w="med" len="med"/>
                </a:ln>
                <a:effectLst/>
              </p:spPr>
            </p:pic>
            <p:pic>
              <p:nvPicPr>
                <p:cNvPr id="11272" name="Picture 8" descr="Picture 17"/>
                <p:cNvPicPr>
                  <a:picLocks noChangeAspect="1"/>
                </p:cNvPicPr>
                <p:nvPr/>
              </p:nvPicPr>
              <p:blipFill>
                <a:blip r:embed="rId3" cstate="print"/>
                <a:srcRect l="2856" t="1566" r="5713" b="3094"/>
                <a:stretch>
                  <a:fillRect/>
                </a:stretch>
              </p:blipFill>
              <p:spPr bwMode="auto">
                <a:xfrm>
                  <a:off x="218878" y="629029"/>
                  <a:ext cx="1865372" cy="3308428"/>
                </a:xfrm>
                <a:prstGeom prst="rect">
                  <a:avLst/>
                </a:prstGeom>
                <a:noFill/>
                <a:ln w="12700" cap="flat" cmpd="sng">
                  <a:noFill/>
                  <a:prstDash val="solid"/>
                  <a:miter lim="400000"/>
                  <a:headEnd type="none" w="med" len="med"/>
                  <a:tailEnd type="none" w="med" len="med"/>
                </a:ln>
                <a:effectLst/>
              </p:spPr>
            </p:pic>
          </p:grpSp>
          <p:sp>
            <p:nvSpPr>
              <p:cNvPr id="11273" name="Rectangle 9"/>
              <p:cNvSpPr>
                <a:spLocks/>
              </p:cNvSpPr>
              <p:nvPr/>
            </p:nvSpPr>
            <p:spPr bwMode="auto">
              <a:xfrm>
                <a:off x="745562" y="717206"/>
                <a:ext cx="611780" cy="197148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sp>
            <p:nvSpPr>
              <p:cNvPr id="11274" name="Text Box 10"/>
              <p:cNvSpPr txBox="1">
                <a:spLocks/>
              </p:cNvSpPr>
              <p:nvPr/>
            </p:nvSpPr>
            <p:spPr bwMode="auto">
              <a:xfrm>
                <a:off x="887951" y="684490"/>
                <a:ext cx="700935" cy="262579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r>
                  <a:rPr 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開店</a:t>
                </a:r>
                <a:r>
                  <a:rPr lang="zh-TW" alt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123</a:t>
                </a:r>
              </a:p>
            </p:txBody>
          </p:sp>
        </p:grpSp>
        <p:grpSp>
          <p:nvGrpSpPr>
            <p:cNvPr id="11275" name="Group 11"/>
            <p:cNvGrpSpPr>
              <a:grpSpLocks/>
            </p:cNvGrpSpPr>
            <p:nvPr/>
          </p:nvGrpSpPr>
          <p:grpSpPr bwMode="auto">
            <a:xfrm>
              <a:off x="3514300" y="0"/>
              <a:ext cx="2282428" cy="4559998"/>
              <a:chOff x="4008" y="0"/>
              <a:chExt cx="2282429" cy="4559998"/>
            </a:xfrm>
          </p:grpSpPr>
          <p:pic>
            <p:nvPicPr>
              <p:cNvPr id="11276" name="Picture 12" descr="圖片 25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008" y="0"/>
                <a:ext cx="2282429" cy="4559998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pic>
            <p:nvPicPr>
              <p:cNvPr id="11277" name="Picture 13" descr="image14.jpe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93278" y="560071"/>
                <a:ext cx="1900635" cy="3377011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1278" name="Rectangle 14"/>
              <p:cNvSpPr>
                <a:spLocks/>
              </p:cNvSpPr>
              <p:nvPr/>
            </p:nvSpPr>
            <p:spPr bwMode="auto">
              <a:xfrm>
                <a:off x="838678" y="702685"/>
                <a:ext cx="611780" cy="197148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sp>
            <p:nvSpPr>
              <p:cNvPr id="11279" name="Text Box 15"/>
              <p:cNvSpPr txBox="1">
                <a:spLocks/>
              </p:cNvSpPr>
              <p:nvPr/>
            </p:nvSpPr>
            <p:spPr bwMode="auto">
              <a:xfrm>
                <a:off x="855508" y="669969"/>
                <a:ext cx="700935" cy="262580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r>
                  <a:rPr 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開店</a:t>
                </a:r>
                <a:r>
                  <a:rPr lang="zh-TW" alt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123</a:t>
                </a:r>
              </a:p>
            </p:txBody>
          </p:sp>
        </p:grpSp>
        <p:grpSp>
          <p:nvGrpSpPr>
            <p:cNvPr id="11280" name="Group 16"/>
            <p:cNvGrpSpPr>
              <a:grpSpLocks/>
            </p:cNvGrpSpPr>
            <p:nvPr/>
          </p:nvGrpSpPr>
          <p:grpSpPr bwMode="auto">
            <a:xfrm>
              <a:off x="6028841" y="0"/>
              <a:ext cx="2282429" cy="4559998"/>
              <a:chOff x="12244" y="0"/>
              <a:chExt cx="2282428" cy="4559998"/>
            </a:xfrm>
          </p:grpSpPr>
          <p:pic>
            <p:nvPicPr>
              <p:cNvPr id="11281" name="Picture 17" descr="圖片 21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2244" y="0"/>
                <a:ext cx="2282428" cy="4559998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pic>
            <p:nvPicPr>
              <p:cNvPr id="11282" name="Picture 18" descr="image15.jpeg"/>
              <p:cNvPicPr>
                <a:picLocks noChangeAspect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91712" y="709336"/>
                <a:ext cx="1902223" cy="3214291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pic>
            <p:nvPicPr>
              <p:cNvPr id="11283" name="Picture 19" descr="image14.jpe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93278" y="560072"/>
                <a:ext cx="1900635" cy="401638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1284" name="Rectangle 20"/>
              <p:cNvSpPr>
                <a:spLocks/>
              </p:cNvSpPr>
              <p:nvPr/>
            </p:nvSpPr>
            <p:spPr bwMode="auto">
              <a:xfrm>
                <a:off x="838678" y="702685"/>
                <a:ext cx="611780" cy="197148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sp>
            <p:nvSpPr>
              <p:cNvPr id="11285" name="Text Box 21"/>
              <p:cNvSpPr txBox="1">
                <a:spLocks/>
              </p:cNvSpPr>
              <p:nvPr/>
            </p:nvSpPr>
            <p:spPr bwMode="auto">
              <a:xfrm>
                <a:off x="855508" y="669969"/>
                <a:ext cx="700935" cy="262580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r>
                  <a:rPr 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開店</a:t>
                </a:r>
                <a:r>
                  <a:rPr lang="zh-TW" alt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123</a:t>
                </a:r>
              </a:p>
            </p:txBody>
          </p:sp>
        </p:grpSp>
        <p:grpSp>
          <p:nvGrpSpPr>
            <p:cNvPr id="11286" name="Group 22"/>
            <p:cNvGrpSpPr>
              <a:grpSpLocks/>
            </p:cNvGrpSpPr>
            <p:nvPr/>
          </p:nvGrpSpPr>
          <p:grpSpPr bwMode="auto">
            <a:xfrm>
              <a:off x="8533142" y="0"/>
              <a:ext cx="2282429" cy="4559998"/>
              <a:chOff x="0" y="0"/>
              <a:chExt cx="2282428" cy="4559998"/>
            </a:xfrm>
          </p:grpSpPr>
          <p:pic>
            <p:nvPicPr>
              <p:cNvPr id="11287" name="Picture 23" descr="群組 30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0"/>
                <a:ext cx="2282428" cy="4559998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1288" name="Rectangle 24"/>
              <p:cNvSpPr>
                <a:spLocks/>
              </p:cNvSpPr>
              <p:nvPr/>
            </p:nvSpPr>
            <p:spPr bwMode="auto">
              <a:xfrm>
                <a:off x="222474" y="2699650"/>
                <a:ext cx="1848865" cy="1219367"/>
              </a:xfrm>
              <a:prstGeom prst="rect">
                <a:avLst/>
              </a:prstGeom>
              <a:solidFill>
                <a:srgbClr val="28A6E1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pic>
            <p:nvPicPr>
              <p:cNvPr id="11289" name="Picture 25" descr="image16.jpe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25836" y="614036"/>
                <a:ext cx="1842295" cy="3068638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1290" name="Rectangle 26"/>
              <p:cNvSpPr>
                <a:spLocks/>
              </p:cNvSpPr>
              <p:nvPr/>
            </p:nvSpPr>
            <p:spPr bwMode="auto">
              <a:xfrm>
                <a:off x="813806" y="739137"/>
                <a:ext cx="611780" cy="197148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sp>
            <p:nvSpPr>
              <p:cNvPr id="11291" name="Text Box 27"/>
              <p:cNvSpPr txBox="1">
                <a:spLocks/>
              </p:cNvSpPr>
              <p:nvPr/>
            </p:nvSpPr>
            <p:spPr bwMode="auto">
              <a:xfrm>
                <a:off x="830636" y="669969"/>
                <a:ext cx="700935" cy="262580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r>
                  <a:rPr 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開店</a:t>
                </a:r>
                <a:r>
                  <a:rPr lang="zh-TW" alt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123</a:t>
                </a:r>
              </a:p>
            </p:txBody>
          </p:sp>
        </p:grpSp>
      </p:grpSp>
      <p:grpSp>
        <p:nvGrpSpPr>
          <p:cNvPr id="11292" name="Group 28"/>
          <p:cNvGrpSpPr>
            <a:grpSpLocks/>
          </p:cNvGrpSpPr>
          <p:nvPr/>
        </p:nvGrpSpPr>
        <p:grpSpPr bwMode="auto">
          <a:xfrm>
            <a:off x="1522413" y="3455988"/>
            <a:ext cx="9958387" cy="725487"/>
            <a:chOff x="0" y="-1"/>
            <a:chExt cx="9958314" cy="726442"/>
          </a:xfrm>
        </p:grpSpPr>
        <p:sp>
          <p:nvSpPr>
            <p:cNvPr id="11293" name="Text Box 29" descr="矩形 22"/>
            <p:cNvSpPr txBox="1">
              <a:spLocks/>
            </p:cNvSpPr>
            <p:nvPr/>
          </p:nvSpPr>
          <p:spPr bwMode="auto">
            <a:xfrm>
              <a:off x="3557899" y="0"/>
              <a:ext cx="3679031" cy="726440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lIns="45720" rIns="45720">
              <a:spAutoFit/>
            </a:bodyPr>
            <a:lstStyle/>
            <a:p>
              <a:r>
                <a:rPr lang="zh-TW" altLang="zh-TW" sz="1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Google map</a:t>
              </a:r>
              <a:r>
                <a:rPr lang="zh-TW" sz="1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導引、連結</a:t>
              </a:r>
              <a:r>
                <a:rPr lang="zh-TW" altLang="zh-TW" sz="1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FB</a:t>
              </a:r>
              <a:r>
                <a:rPr lang="zh-TW" sz="1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粉絲頁</a:t>
              </a:r>
              <a:br>
                <a:rPr lang="zh-TW" sz="1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</a:br>
              <a:r>
                <a:rPr lang="zh-TW" sz="1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影片輪播、</a:t>
              </a:r>
              <a:r>
                <a:rPr lang="zh-TW" altLang="zh-TW" sz="1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QR Code</a:t>
              </a:r>
              <a:r>
                <a:rPr lang="zh-TW" sz="1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、</a:t>
              </a:r>
              <a:r>
                <a:rPr lang="zh-TW" altLang="zh-TW" sz="1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LINE</a:t>
              </a:r>
              <a:r>
                <a:rPr lang="zh-TW" sz="1800" b="1">
                  <a:solidFill>
                    <a:srgbClr val="C0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分享</a:t>
              </a:r>
            </a:p>
          </p:txBody>
        </p:sp>
        <p:sp>
          <p:nvSpPr>
            <p:cNvPr id="11294" name="Text Box 30" descr="文字方塊 1"/>
            <p:cNvSpPr txBox="1">
              <a:spLocks/>
            </p:cNvSpPr>
            <p:nvPr/>
          </p:nvSpPr>
          <p:spPr bwMode="auto">
            <a:xfrm>
              <a:off x="8605829" y="177800"/>
              <a:ext cx="1352485" cy="370840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lIns="45720" rIns="45720">
              <a:spAutoFit/>
            </a:bodyPr>
            <a:lstStyle/>
            <a:p>
              <a:r>
                <a:rPr lang="zh-TW" sz="16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活動頁面優化</a:t>
              </a:r>
            </a:p>
          </p:txBody>
        </p:sp>
        <p:sp>
          <p:nvSpPr>
            <p:cNvPr id="11295" name="Text Box 31" descr="文字方塊 41"/>
            <p:cNvSpPr txBox="1">
              <a:spLocks/>
            </p:cNvSpPr>
            <p:nvPr/>
          </p:nvSpPr>
          <p:spPr bwMode="auto">
            <a:xfrm>
              <a:off x="0" y="177800"/>
              <a:ext cx="2042586" cy="370840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lIns="45720" rIns="45720">
              <a:spAutoFit/>
            </a:bodyPr>
            <a:lstStyle/>
            <a:p>
              <a:r>
                <a:rPr lang="zh-TW" sz="16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客製手機版行動網頁</a:t>
              </a:r>
              <a:endParaRPr lang="zh-TW" sz="1600" b="1">
                <a:solidFill>
                  <a:srgbClr val="474747"/>
                </a:solidFill>
                <a:latin typeface="Times New Roman" pitchFamily="18" charset="0"/>
                <a:ea typeface="新細明體" pitchFamily="18" charset="-120"/>
                <a:cs typeface="Times New Roman" pitchFamily="18" charset="0"/>
                <a:sym typeface="Times New Roman" pitchFamily="18" charset="0"/>
              </a:endParaRPr>
            </a:p>
          </p:txBody>
        </p:sp>
        <p:sp>
          <p:nvSpPr>
            <p:cNvPr id="11296" name="Line 32" descr="直線單箭頭接點 31"/>
            <p:cNvSpPr>
              <a:spLocks noChangeShapeType="1"/>
            </p:cNvSpPr>
            <p:nvPr/>
          </p:nvSpPr>
          <p:spPr bwMode="auto">
            <a:xfrm>
              <a:off x="2590281" y="363220"/>
              <a:ext cx="419922" cy="1"/>
            </a:xfrm>
            <a:prstGeom prst="line">
              <a:avLst/>
            </a:prstGeom>
            <a:noFill/>
            <a:ln w="25400" cap="flat" cmpd="sng">
              <a:solidFill>
                <a:srgbClr val="0F458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45719" tIns="45719" rIns="45719" bIns="45719"/>
            <a:lstStyle/>
            <a:p>
              <a:endParaRPr lang="zh-TW" altLang="zh-TW"/>
            </a:p>
          </p:txBody>
        </p:sp>
        <p:sp>
          <p:nvSpPr>
            <p:cNvPr id="11297" name="Line 33" descr="直線單箭頭接點 31"/>
            <p:cNvSpPr>
              <a:spLocks noChangeShapeType="1"/>
            </p:cNvSpPr>
            <p:nvPr/>
          </p:nvSpPr>
          <p:spPr bwMode="auto">
            <a:xfrm>
              <a:off x="7711419" y="363220"/>
              <a:ext cx="419921" cy="1"/>
            </a:xfrm>
            <a:prstGeom prst="line">
              <a:avLst/>
            </a:prstGeom>
            <a:noFill/>
            <a:ln w="25400" cap="flat" cmpd="sng">
              <a:solidFill>
                <a:srgbClr val="0F458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lIns="45719" tIns="45719" rIns="45719" bIns="45719"/>
            <a:lstStyle/>
            <a:p>
              <a:endParaRPr lang="zh-TW" altLang="zh-TW"/>
            </a:p>
          </p:txBody>
        </p:sp>
      </p:grp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 descr="行銷活動自動幫您多賣商品"/>
          <p:cNvSpPr>
            <a:spLocks/>
          </p:cNvSpPr>
          <p:nvPr>
            <p:ph type="title" idx="4294967295"/>
          </p:nvPr>
        </p:nvSpPr>
        <p:spPr bwMode="auto">
          <a:xfrm>
            <a:off x="563563" y="2351088"/>
            <a:ext cx="1892300" cy="614362"/>
          </a:xfrm>
          <a:prstGeom prst="rect">
            <a:avLst/>
          </a:prstGeom>
          <a:noFill/>
          <a:ln w="12700" cap="flat">
            <a:miter lim="4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l"/>
            <a:r>
              <a:rPr lang="zh-TW" sz="32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案例分享</a:t>
            </a: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3636963" y="3492500"/>
            <a:ext cx="2844800" cy="990600"/>
          </a:xfrm>
          <a:prstGeom prst="roundRect">
            <a:avLst>
              <a:gd name="adj" fmla="val 8653"/>
            </a:avLst>
          </a:prstGeom>
          <a:solidFill>
            <a:srgbClr val="DDDDDD"/>
          </a:solidFill>
          <a:ln w="254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 anchor="ctr"/>
          <a:lstStyle/>
          <a:p>
            <a:pPr algn="ctr"/>
            <a:endParaRPr lang="zh-TW" altLang="zh-TW" sz="1800">
              <a:solidFill>
                <a:srgbClr val="CACACA"/>
              </a:solidFill>
            </a:endParaRPr>
          </a:p>
        </p:txBody>
      </p:sp>
      <p:sp>
        <p:nvSpPr>
          <p:cNvPr id="12291" name="AutoShape 3"/>
          <p:cNvSpPr>
            <a:spLocks/>
          </p:cNvSpPr>
          <p:nvPr/>
        </p:nvSpPr>
        <p:spPr bwMode="auto">
          <a:xfrm>
            <a:off x="4038600" y="5002213"/>
            <a:ext cx="2041525" cy="739775"/>
          </a:xfrm>
          <a:prstGeom prst="roundRect">
            <a:avLst>
              <a:gd name="adj" fmla="val 11574"/>
            </a:avLst>
          </a:prstGeom>
          <a:solidFill>
            <a:srgbClr val="DDDDDD"/>
          </a:solidFill>
          <a:ln w="254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 anchor="ctr"/>
          <a:lstStyle/>
          <a:p>
            <a:pPr algn="ctr"/>
            <a:endParaRPr lang="zh-TW" altLang="zh-TW" sz="1800">
              <a:solidFill>
                <a:srgbClr val="CACACA"/>
              </a:solidFill>
            </a:endParaRPr>
          </a:p>
        </p:txBody>
      </p:sp>
      <p:sp>
        <p:nvSpPr>
          <p:cNvPr id="12292" name="AutoShape 4"/>
          <p:cNvSpPr>
            <a:spLocks/>
          </p:cNvSpPr>
          <p:nvPr/>
        </p:nvSpPr>
        <p:spPr bwMode="auto">
          <a:xfrm>
            <a:off x="4038600" y="6324600"/>
            <a:ext cx="2041525" cy="741363"/>
          </a:xfrm>
          <a:prstGeom prst="roundRect">
            <a:avLst>
              <a:gd name="adj" fmla="val 11574"/>
            </a:avLst>
          </a:prstGeom>
          <a:solidFill>
            <a:srgbClr val="DDDDDD"/>
          </a:solidFill>
          <a:ln w="254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 anchor="ctr"/>
          <a:lstStyle/>
          <a:p>
            <a:pPr algn="ctr"/>
            <a:endParaRPr lang="zh-TW" altLang="zh-TW" sz="1800">
              <a:solidFill>
                <a:srgbClr val="CACACA"/>
              </a:solidFill>
            </a:endParaRPr>
          </a:p>
        </p:txBody>
      </p:sp>
      <p:sp>
        <p:nvSpPr>
          <p:cNvPr id="12293" name="AutoShape 5"/>
          <p:cNvSpPr>
            <a:spLocks/>
          </p:cNvSpPr>
          <p:nvPr/>
        </p:nvSpPr>
        <p:spPr bwMode="auto">
          <a:xfrm>
            <a:off x="4038600" y="7659688"/>
            <a:ext cx="2041525" cy="739775"/>
          </a:xfrm>
          <a:prstGeom prst="roundRect">
            <a:avLst>
              <a:gd name="adj" fmla="val 11574"/>
            </a:avLst>
          </a:prstGeom>
          <a:solidFill>
            <a:srgbClr val="DDDDDD"/>
          </a:solidFill>
          <a:ln w="254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 anchor="ctr"/>
          <a:lstStyle/>
          <a:p>
            <a:pPr algn="ctr"/>
            <a:endParaRPr lang="zh-TW" altLang="zh-TW" sz="1800">
              <a:solidFill>
                <a:srgbClr val="CACACA"/>
              </a:solidFill>
            </a:endParaRPr>
          </a:p>
        </p:txBody>
      </p:sp>
      <p:sp>
        <p:nvSpPr>
          <p:cNvPr id="12294" name="Text Box 6"/>
          <p:cNvSpPr txBox="1">
            <a:spLocks/>
          </p:cNvSpPr>
          <p:nvPr/>
        </p:nvSpPr>
        <p:spPr bwMode="auto">
          <a:xfrm>
            <a:off x="3575050" y="3457575"/>
            <a:ext cx="2968625" cy="1017588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20" rIns="45720" anchor="ctr"/>
          <a:lstStyle/>
          <a:p>
            <a:pPr algn="ctr">
              <a:lnSpc>
                <a:spcPts val="2500"/>
              </a:lnSpc>
            </a:pPr>
            <a:r>
              <a:rPr lang="zh-TW" sz="1400" b="1">
                <a:solidFill>
                  <a:srgbClr val="032463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篩選條件</a:t>
            </a:r>
            <a:r>
              <a:rPr 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/>
            </a:r>
            <a:br>
              <a:rPr 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</a:br>
            <a:r>
              <a:rPr lang="zh-TW" alt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20~35</a:t>
            </a:r>
            <a:r>
              <a:rPr 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歲</a:t>
            </a:r>
            <a:r>
              <a:rPr lang="zh-TW" alt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/</a:t>
            </a:r>
            <a:r>
              <a:rPr 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女性</a:t>
            </a:r>
            <a:r>
              <a:rPr lang="zh-TW" alt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/</a:t>
            </a:r>
            <a:r>
              <a:rPr 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雙北市用戶</a:t>
            </a:r>
            <a:br>
              <a:rPr 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</a:br>
            <a:r>
              <a:rPr 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消費化妝品及保養品總金額</a:t>
            </a:r>
            <a:r>
              <a:rPr lang="zh-TW" alt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2~5</a:t>
            </a:r>
            <a:r>
              <a:rPr 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萬</a:t>
            </a:r>
            <a:endParaRPr lang="zh-TW" sz="1400" b="1">
              <a:solidFill>
                <a:srgbClr val="002060"/>
              </a:solidFill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12295" name="AutoShape 7"/>
          <p:cNvSpPr>
            <a:spLocks/>
          </p:cNvSpPr>
          <p:nvPr/>
        </p:nvSpPr>
        <p:spPr bwMode="auto">
          <a:xfrm rot="5400000">
            <a:off x="4887913" y="4565650"/>
            <a:ext cx="342900" cy="342900"/>
          </a:xfrm>
          <a:prstGeom prst="rightArrow">
            <a:avLst>
              <a:gd name="adj1" fmla="val 64000"/>
              <a:gd name="adj2" fmla="val 50000"/>
            </a:avLst>
          </a:prstGeom>
          <a:solidFill>
            <a:srgbClr val="DCDCDC">
              <a:alpha val="89999"/>
            </a:srgbClr>
          </a:solidFill>
          <a:ln w="25400" cap="flat" cmpd="sng">
            <a:solidFill>
              <a:srgbClr val="000000">
                <a:alpha val="89999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endParaRPr lang="zh-TW" altLang="zh-TW"/>
          </a:p>
        </p:txBody>
      </p:sp>
      <p:sp>
        <p:nvSpPr>
          <p:cNvPr id="12296" name="Text Box 8"/>
          <p:cNvSpPr txBox="1">
            <a:spLocks/>
          </p:cNvSpPr>
          <p:nvPr/>
        </p:nvSpPr>
        <p:spPr bwMode="auto">
          <a:xfrm>
            <a:off x="4113213" y="5060950"/>
            <a:ext cx="1892300" cy="6127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20" rIns="45720" anchor="ctr"/>
          <a:lstStyle/>
          <a:p>
            <a:pPr algn="ctr">
              <a:lnSpc>
                <a:spcPts val="2200"/>
              </a:lnSpc>
            </a:pPr>
            <a:r>
              <a:rPr lang="zh-TW" sz="1400" b="1" dirty="0">
                <a:solidFill>
                  <a:srgbClr val="032463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發送型態</a:t>
            </a:r>
            <a:r>
              <a:rPr lang="zh-TW" sz="1400" b="1" dirty="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/>
            </a:r>
            <a:br>
              <a:rPr lang="zh-TW" sz="1400" b="1" dirty="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</a:br>
            <a:r>
              <a:rPr lang="zh-TW" altLang="zh-TW" sz="1400" b="1" dirty="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Happy Go-MMS</a:t>
            </a:r>
            <a:r>
              <a:rPr lang="zh-TW" sz="1400" b="1" dirty="0" smtClean="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簡訊</a:t>
            </a:r>
            <a:r>
              <a:rPr lang="zh-TW" sz="1400" b="1" dirty="0" smtClean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 </a:t>
            </a:r>
            <a:endParaRPr lang="zh-TW" sz="1400" b="1" dirty="0"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12297" name="AutoShape 9"/>
          <p:cNvSpPr>
            <a:spLocks/>
          </p:cNvSpPr>
          <p:nvPr/>
        </p:nvSpPr>
        <p:spPr bwMode="auto">
          <a:xfrm rot="5400000">
            <a:off x="4887913" y="5886450"/>
            <a:ext cx="342900" cy="342900"/>
          </a:xfrm>
          <a:prstGeom prst="rightArrow">
            <a:avLst>
              <a:gd name="adj1" fmla="val 64000"/>
              <a:gd name="adj2" fmla="val 50000"/>
            </a:avLst>
          </a:prstGeom>
          <a:solidFill>
            <a:srgbClr val="DCDCDC">
              <a:alpha val="89999"/>
            </a:srgbClr>
          </a:solidFill>
          <a:ln w="25400" cap="flat" cmpd="sng">
            <a:solidFill>
              <a:srgbClr val="000000">
                <a:alpha val="89999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endParaRPr lang="zh-TW" altLang="zh-TW"/>
          </a:p>
        </p:txBody>
      </p:sp>
      <p:sp>
        <p:nvSpPr>
          <p:cNvPr id="12298" name="Text Box 10"/>
          <p:cNvSpPr txBox="1">
            <a:spLocks/>
          </p:cNvSpPr>
          <p:nvPr/>
        </p:nvSpPr>
        <p:spPr bwMode="auto">
          <a:xfrm>
            <a:off x="4394200" y="6316663"/>
            <a:ext cx="1330325" cy="688975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20" rIns="45720" anchor="ctr"/>
          <a:lstStyle/>
          <a:p>
            <a:pPr algn="ctr">
              <a:lnSpc>
                <a:spcPts val="2500"/>
              </a:lnSpc>
            </a:pPr>
            <a:r>
              <a:rPr lang="zh-TW" sz="14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發送數量</a:t>
            </a:r>
          </a:p>
          <a:p>
            <a:pPr algn="ctr">
              <a:lnSpc>
                <a:spcPts val="2500"/>
              </a:lnSpc>
            </a:pPr>
            <a:r>
              <a:rPr lang="zh-TW" altLang="zh-TW" sz="1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100,000</a:t>
            </a:r>
            <a:r>
              <a:rPr lang="zh-TW" sz="1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通</a:t>
            </a:r>
            <a:endParaRPr lang="zh-TW" sz="1400" b="1" dirty="0"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 rot="5400000">
            <a:off x="4888707" y="7208044"/>
            <a:ext cx="341312" cy="342900"/>
          </a:xfrm>
          <a:prstGeom prst="rightArrow">
            <a:avLst>
              <a:gd name="adj1" fmla="val 64000"/>
              <a:gd name="adj2" fmla="val 50000"/>
            </a:avLst>
          </a:prstGeom>
          <a:solidFill>
            <a:srgbClr val="DCDCDC">
              <a:alpha val="89999"/>
            </a:srgbClr>
          </a:solidFill>
          <a:ln w="25400" cap="flat" cmpd="sng">
            <a:solidFill>
              <a:srgbClr val="000000">
                <a:alpha val="89999"/>
              </a:srgb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45719" tIns="45719" rIns="45719" bIns="45719"/>
          <a:lstStyle/>
          <a:p>
            <a:endParaRPr lang="zh-TW" altLang="zh-TW"/>
          </a:p>
        </p:txBody>
      </p:sp>
      <p:sp>
        <p:nvSpPr>
          <p:cNvPr id="12300" name="Text Box 12"/>
          <p:cNvSpPr txBox="1">
            <a:spLocks/>
          </p:cNvSpPr>
          <p:nvPr/>
        </p:nvSpPr>
        <p:spPr bwMode="auto">
          <a:xfrm>
            <a:off x="4010025" y="7631113"/>
            <a:ext cx="2098675" cy="690562"/>
          </a:xfrm>
          <a:prstGeom prst="rect">
            <a:avLst/>
          </a:prstGeom>
          <a:noFill/>
          <a:ln w="12700" cap="flat" cmpd="sng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lIns="45720" rIns="45720" anchor="ctr"/>
          <a:lstStyle/>
          <a:p>
            <a:pPr algn="ctr">
              <a:lnSpc>
                <a:spcPts val="2500"/>
              </a:lnSpc>
            </a:pPr>
            <a:r>
              <a:rPr lang="zh-TW" sz="14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目標族群</a:t>
            </a:r>
          </a:p>
          <a:p>
            <a:pPr algn="ctr">
              <a:lnSpc>
                <a:spcPts val="2500"/>
              </a:lnSpc>
            </a:pPr>
            <a:r>
              <a:rPr lang="zh-TW" sz="1400" b="1" dirty="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具經濟能力愛漂亮</a:t>
            </a:r>
            <a:r>
              <a:rPr lang="zh-TW" sz="1400" b="1" dirty="0" smtClean="0">
                <a:latin typeface="微軟正黑體" pitchFamily="34" charset="-120"/>
                <a:ea typeface="微軟正黑體" pitchFamily="34" charset="-120"/>
                <a:sym typeface="微軟正黑體" pitchFamily="34" charset="-120"/>
              </a:rPr>
              <a:t>女生</a:t>
            </a:r>
            <a:endParaRPr lang="zh-TW" sz="1400" b="1" dirty="0">
              <a:latin typeface="微軟正黑體" pitchFamily="34" charset="-120"/>
              <a:ea typeface="微軟正黑體" pitchFamily="34" charset="-120"/>
              <a:sym typeface="微軟正黑體" pitchFamily="34" charset="-120"/>
            </a:endParaRPr>
          </a:p>
        </p:txBody>
      </p:sp>
      <p:grpSp>
        <p:nvGrpSpPr>
          <p:cNvPr id="12301" name="Group 13"/>
          <p:cNvGrpSpPr>
            <a:grpSpLocks/>
          </p:cNvGrpSpPr>
          <p:nvPr/>
        </p:nvGrpSpPr>
        <p:grpSpPr bwMode="auto">
          <a:xfrm>
            <a:off x="6559550" y="3457575"/>
            <a:ext cx="2868613" cy="4943475"/>
            <a:chOff x="0" y="0"/>
            <a:chExt cx="2869386" cy="4943357"/>
          </a:xfrm>
        </p:grpSpPr>
        <p:sp>
          <p:nvSpPr>
            <p:cNvPr id="12302" name="AutoShape 14"/>
            <p:cNvSpPr>
              <a:spLocks/>
            </p:cNvSpPr>
            <p:nvPr/>
          </p:nvSpPr>
          <p:spPr bwMode="auto">
            <a:xfrm>
              <a:off x="12700" y="36519"/>
              <a:ext cx="2843986" cy="990858"/>
            </a:xfrm>
            <a:prstGeom prst="roundRect">
              <a:avLst>
                <a:gd name="adj" fmla="val 8653"/>
              </a:avLst>
            </a:prstGeom>
            <a:solidFill>
              <a:srgbClr val="BABABA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19" tIns="45719" rIns="45719" bIns="45719" anchor="ctr"/>
            <a:lstStyle/>
            <a:p>
              <a:pPr algn="ctr"/>
              <a:endParaRPr lang="zh-TW" altLang="zh-TW" sz="1800">
                <a:solidFill>
                  <a:srgbClr val="FFFFFF"/>
                </a:solidFill>
              </a:endParaRPr>
            </a:p>
          </p:txBody>
        </p:sp>
        <p:sp>
          <p:nvSpPr>
            <p:cNvPr id="12303" name="AutoShape 15"/>
            <p:cNvSpPr>
              <a:spLocks/>
            </p:cNvSpPr>
            <p:nvPr/>
          </p:nvSpPr>
          <p:spPr bwMode="auto">
            <a:xfrm>
              <a:off x="414263" y="4202878"/>
              <a:ext cx="2040859" cy="740479"/>
            </a:xfrm>
            <a:prstGeom prst="roundRect">
              <a:avLst>
                <a:gd name="adj" fmla="val 11574"/>
              </a:avLst>
            </a:prstGeom>
            <a:solidFill>
              <a:srgbClr val="BABABA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19" tIns="45719" rIns="45719" bIns="45719" anchor="ctr"/>
            <a:lstStyle/>
            <a:p>
              <a:pPr algn="ctr"/>
              <a:endParaRPr lang="zh-TW" altLang="zh-TW" sz="1800">
                <a:solidFill>
                  <a:srgbClr val="FFFFFF"/>
                </a:solidFill>
              </a:endParaRPr>
            </a:p>
          </p:txBody>
        </p:sp>
        <p:sp>
          <p:nvSpPr>
            <p:cNvPr id="12304" name="AutoShape 16"/>
            <p:cNvSpPr>
              <a:spLocks/>
            </p:cNvSpPr>
            <p:nvPr/>
          </p:nvSpPr>
          <p:spPr bwMode="auto">
            <a:xfrm>
              <a:off x="414263" y="2868663"/>
              <a:ext cx="2040859" cy="740480"/>
            </a:xfrm>
            <a:prstGeom prst="roundRect">
              <a:avLst>
                <a:gd name="adj" fmla="val 11574"/>
              </a:avLst>
            </a:prstGeom>
            <a:solidFill>
              <a:srgbClr val="BABABA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19" tIns="45719" rIns="45719" bIns="45719" anchor="ctr"/>
            <a:lstStyle/>
            <a:p>
              <a:pPr algn="ctr"/>
              <a:endParaRPr lang="zh-TW" altLang="zh-TW" sz="1800">
                <a:solidFill>
                  <a:srgbClr val="FFFFFF"/>
                </a:solidFill>
              </a:endParaRPr>
            </a:p>
          </p:txBody>
        </p:sp>
        <p:sp>
          <p:nvSpPr>
            <p:cNvPr id="12305" name="AutoShape 17"/>
            <p:cNvSpPr>
              <a:spLocks/>
            </p:cNvSpPr>
            <p:nvPr/>
          </p:nvSpPr>
          <p:spPr bwMode="auto">
            <a:xfrm>
              <a:off x="414263" y="1545395"/>
              <a:ext cx="2040859" cy="740479"/>
            </a:xfrm>
            <a:prstGeom prst="roundRect">
              <a:avLst>
                <a:gd name="adj" fmla="val 11574"/>
              </a:avLst>
            </a:prstGeom>
            <a:solidFill>
              <a:srgbClr val="BABABA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19" tIns="45719" rIns="45719" bIns="45719" anchor="ctr"/>
            <a:lstStyle/>
            <a:p>
              <a:pPr algn="ctr"/>
              <a:endParaRPr lang="zh-TW" altLang="zh-TW" sz="1800">
                <a:solidFill>
                  <a:srgbClr val="FFFFFF"/>
                </a:solidFill>
              </a:endParaRPr>
            </a:p>
          </p:txBody>
        </p:sp>
        <p:sp>
          <p:nvSpPr>
            <p:cNvPr id="12306" name="Text Box 18"/>
            <p:cNvSpPr txBox="1">
              <a:spLocks/>
            </p:cNvSpPr>
            <p:nvPr/>
          </p:nvSpPr>
          <p:spPr bwMode="auto">
            <a:xfrm>
              <a:off x="0" y="0"/>
              <a:ext cx="2869386" cy="690322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lIns="45720" rIns="45720" anchor="ctr"/>
            <a:lstStyle/>
            <a:p>
              <a:pPr algn="ctr">
                <a:lnSpc>
                  <a:spcPts val="2500"/>
                </a:lnSpc>
              </a:pPr>
              <a:r>
                <a:rPr lang="zh-TW" sz="14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篩選條件</a:t>
              </a:r>
              <a:r>
                <a:rPr 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/>
              </a:r>
              <a:br>
                <a:rPr 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</a:br>
              <a:r>
                <a:rPr lang="zh-TW" alt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25~55</a:t>
              </a:r>
              <a:r>
                <a:rPr 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歲</a:t>
              </a:r>
              <a:r>
                <a:rPr lang="zh-TW" alt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/</a:t>
              </a:r>
              <a:r>
                <a:rPr 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男女不拘</a:t>
              </a:r>
              <a:r>
                <a:rPr lang="zh-TW" alt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/</a:t>
              </a:r>
              <a:r>
                <a:rPr 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各百貨門市地</a:t>
              </a:r>
            </a:p>
          </p:txBody>
        </p:sp>
        <p:sp>
          <p:nvSpPr>
            <p:cNvPr id="12307" name="AutoShape 19"/>
            <p:cNvSpPr>
              <a:spLocks/>
            </p:cNvSpPr>
            <p:nvPr/>
          </p:nvSpPr>
          <p:spPr bwMode="auto">
            <a:xfrm rot="5400000">
              <a:off x="1250203" y="1096220"/>
              <a:ext cx="368979" cy="368979"/>
            </a:xfrm>
            <a:prstGeom prst="rightArrow">
              <a:avLst>
                <a:gd name="adj1" fmla="val 64000"/>
                <a:gd name="adj2" fmla="val 50000"/>
              </a:avLst>
            </a:prstGeom>
            <a:solidFill>
              <a:srgbClr val="DCDCDC">
                <a:alpha val="89999"/>
              </a:srgbClr>
            </a:solidFill>
            <a:ln w="25400" cap="flat" cmpd="sng">
              <a:solidFill>
                <a:srgbClr val="000000">
                  <a:alpha val="89999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19" tIns="45719" rIns="45719" bIns="45719"/>
            <a:lstStyle/>
            <a:p>
              <a:endParaRPr lang="zh-TW" altLang="zh-TW"/>
            </a:p>
          </p:txBody>
        </p:sp>
        <p:sp>
          <p:nvSpPr>
            <p:cNvPr id="12308" name="Text Box 20"/>
            <p:cNvSpPr txBox="1">
              <a:spLocks/>
            </p:cNvSpPr>
            <p:nvPr/>
          </p:nvSpPr>
          <p:spPr bwMode="auto">
            <a:xfrm>
              <a:off x="676032" y="1601921"/>
              <a:ext cx="1517321" cy="613629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lIns="45720" rIns="45720" anchor="ctr"/>
            <a:lstStyle/>
            <a:p>
              <a:pPr algn="ctr">
                <a:lnSpc>
                  <a:spcPts val="2200"/>
                </a:lnSpc>
              </a:pPr>
              <a:r>
                <a:rPr lang="zh-TW" sz="1400" b="1" dirty="0">
                  <a:solidFill>
                    <a:srgbClr val="072765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發送型態</a:t>
              </a:r>
              <a:r>
                <a:rPr lang="zh-TW" sz="1400" b="1" dirty="0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/>
              </a:r>
              <a:br>
                <a:rPr lang="zh-TW" sz="1400" b="1" dirty="0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</a:br>
              <a:r>
                <a:rPr lang="zh-TW" sz="1400" b="1" dirty="0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動態</a:t>
              </a:r>
              <a:r>
                <a:rPr lang="zh-TW" altLang="zh-TW" sz="1400" b="1" dirty="0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LBS+M</a:t>
              </a:r>
              <a:r>
                <a:rPr lang="zh-TW" altLang="zh-TW" sz="1400" b="1" dirty="0" smtClean="0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MS</a:t>
              </a:r>
              <a:endParaRPr lang="zh-TW" altLang="zh-TW" sz="1400" b="1" dirty="0">
                <a:solidFill>
                  <a:srgbClr val="002060"/>
                </a:solidFill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</p:txBody>
        </p:sp>
        <p:sp>
          <p:nvSpPr>
            <p:cNvPr id="12309" name="AutoShape 21"/>
            <p:cNvSpPr>
              <a:spLocks/>
            </p:cNvSpPr>
            <p:nvPr/>
          </p:nvSpPr>
          <p:spPr bwMode="auto">
            <a:xfrm rot="5400000">
              <a:off x="1250203" y="2417463"/>
              <a:ext cx="368979" cy="368979"/>
            </a:xfrm>
            <a:prstGeom prst="rightArrow">
              <a:avLst>
                <a:gd name="adj1" fmla="val 64000"/>
                <a:gd name="adj2" fmla="val 50000"/>
              </a:avLst>
            </a:prstGeom>
            <a:solidFill>
              <a:srgbClr val="DCDCDC">
                <a:alpha val="89999"/>
              </a:srgbClr>
            </a:solidFill>
            <a:ln w="25400" cap="flat" cmpd="sng">
              <a:solidFill>
                <a:srgbClr val="000000">
                  <a:alpha val="89999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19" tIns="45719" rIns="45719" bIns="45719"/>
            <a:lstStyle/>
            <a:p>
              <a:endParaRPr lang="zh-TW" altLang="zh-TW"/>
            </a:p>
          </p:txBody>
        </p:sp>
        <p:sp>
          <p:nvSpPr>
            <p:cNvPr id="12310" name="Text Box 22"/>
            <p:cNvSpPr txBox="1">
              <a:spLocks/>
            </p:cNvSpPr>
            <p:nvPr/>
          </p:nvSpPr>
          <p:spPr bwMode="auto">
            <a:xfrm>
              <a:off x="856337" y="2856728"/>
              <a:ext cx="1156711" cy="692411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lIns="45720" rIns="45720" anchor="ctr"/>
            <a:lstStyle/>
            <a:p>
              <a:pPr algn="ctr">
                <a:lnSpc>
                  <a:spcPts val="2500"/>
                </a:lnSpc>
              </a:pPr>
              <a:r>
                <a:rPr lang="zh-TW" sz="14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發送數量</a:t>
              </a:r>
            </a:p>
            <a:p>
              <a:pPr algn="ctr">
                <a:lnSpc>
                  <a:spcPts val="2500"/>
                </a:lnSpc>
              </a:pPr>
              <a:r>
                <a:rPr lang="zh-TW" altLang="zh-TW" sz="1400" b="1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150,000</a:t>
              </a:r>
              <a:r>
                <a:rPr lang="zh-TW" sz="1400" b="1">
                  <a:solidFill>
                    <a:srgbClr val="FF000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通</a:t>
              </a:r>
              <a:endParaRPr lang="zh-TW" sz="1400" b="1">
                <a:latin typeface="微軟正黑體" pitchFamily="34" charset="-120"/>
                <a:ea typeface="微軟正黑體" pitchFamily="34" charset="-120"/>
                <a:sym typeface="微軟正黑體" pitchFamily="34" charset="-120"/>
              </a:endParaRPr>
            </a:p>
          </p:txBody>
        </p:sp>
        <p:sp>
          <p:nvSpPr>
            <p:cNvPr id="12311" name="AutoShape 23"/>
            <p:cNvSpPr>
              <a:spLocks/>
            </p:cNvSpPr>
            <p:nvPr/>
          </p:nvSpPr>
          <p:spPr bwMode="auto">
            <a:xfrm rot="5400000">
              <a:off x="1250203" y="3738705"/>
              <a:ext cx="368979" cy="368979"/>
            </a:xfrm>
            <a:prstGeom prst="rightArrow">
              <a:avLst>
                <a:gd name="adj1" fmla="val 64000"/>
                <a:gd name="adj2" fmla="val 50000"/>
              </a:avLst>
            </a:prstGeom>
            <a:solidFill>
              <a:srgbClr val="DCDCDC">
                <a:alpha val="89999"/>
              </a:srgbClr>
            </a:solidFill>
            <a:ln w="25400" cap="flat" cmpd="sng">
              <a:solidFill>
                <a:srgbClr val="000000">
                  <a:alpha val="89999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45719" tIns="45719" rIns="45719" bIns="45719"/>
            <a:lstStyle/>
            <a:p>
              <a:endParaRPr lang="zh-TW" altLang="zh-TW"/>
            </a:p>
          </p:txBody>
        </p:sp>
        <p:sp>
          <p:nvSpPr>
            <p:cNvPr id="12312" name="Text Box 24"/>
            <p:cNvSpPr txBox="1">
              <a:spLocks/>
            </p:cNvSpPr>
            <p:nvPr/>
          </p:nvSpPr>
          <p:spPr bwMode="auto">
            <a:xfrm>
              <a:off x="384833" y="4175031"/>
              <a:ext cx="2099719" cy="690323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  <p:txBody>
            <a:bodyPr lIns="45720" rIns="45720" anchor="ctr"/>
            <a:lstStyle/>
            <a:p>
              <a:pPr algn="ctr">
                <a:lnSpc>
                  <a:spcPts val="2500"/>
                </a:lnSpc>
              </a:pPr>
              <a:r>
                <a:rPr lang="zh-TW" sz="1400" b="1">
                  <a:solidFill>
                    <a:srgbClr val="002060"/>
                  </a:solidFill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目標族群</a:t>
              </a:r>
              <a:r>
                <a:rPr 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/>
              </a:r>
              <a:br>
                <a:rPr 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</a:br>
              <a:r>
                <a:rPr lang="zh-TW" sz="1400" b="1">
                  <a:latin typeface="微軟正黑體" pitchFamily="34" charset="-120"/>
                  <a:ea typeface="微軟正黑體" pitchFamily="34" charset="-120"/>
                  <a:sym typeface="微軟正黑體" pitchFamily="34" charset="-120"/>
                </a:rPr>
                <a:t>結婚新人、情人節送禮</a:t>
              </a:r>
            </a:p>
          </p:txBody>
        </p:sp>
      </p:grpSp>
      <p:grpSp>
        <p:nvGrpSpPr>
          <p:cNvPr id="12313" name="Group 25"/>
          <p:cNvGrpSpPr>
            <a:grpSpLocks/>
          </p:cNvGrpSpPr>
          <p:nvPr/>
        </p:nvGrpSpPr>
        <p:grpSpPr bwMode="auto">
          <a:xfrm>
            <a:off x="823913" y="3457575"/>
            <a:ext cx="2540000" cy="5075238"/>
            <a:chOff x="0" y="0"/>
            <a:chExt cx="2539641" cy="5073877"/>
          </a:xfrm>
        </p:grpSpPr>
        <p:pic>
          <p:nvPicPr>
            <p:cNvPr id="12314" name="Picture 26" descr="圖片 2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2539641" cy="5073877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</p:pic>
        <p:pic>
          <p:nvPicPr>
            <p:cNvPr id="12315" name="Picture 27" descr="image9.png"/>
            <p:cNvPicPr>
              <a:picLocks noChangeAspect="1"/>
            </p:cNvPicPr>
            <p:nvPr/>
          </p:nvPicPr>
          <p:blipFill>
            <a:blip r:embed="rId3" cstate="print"/>
            <a:srcRect l="760" t="11488" r="1529" b="2023"/>
            <a:stretch>
              <a:fillRect/>
            </a:stretch>
          </p:blipFill>
          <p:spPr bwMode="auto">
            <a:xfrm>
              <a:off x="230991" y="1106322"/>
              <a:ext cx="2077510" cy="3262533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</p:pic>
        <p:grpSp>
          <p:nvGrpSpPr>
            <p:cNvPr id="12316" name="Group 28"/>
            <p:cNvGrpSpPr>
              <a:grpSpLocks/>
            </p:cNvGrpSpPr>
            <p:nvPr/>
          </p:nvGrpSpPr>
          <p:grpSpPr bwMode="auto">
            <a:xfrm>
              <a:off x="227162" y="709475"/>
              <a:ext cx="2075657" cy="406494"/>
              <a:chOff x="211137" y="34924"/>
              <a:chExt cx="2075657" cy="406494"/>
            </a:xfrm>
          </p:grpSpPr>
          <p:pic>
            <p:nvPicPr>
              <p:cNvPr id="12317" name="Picture 29" descr="image14.jpe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11137" y="34924"/>
                <a:ext cx="2075657" cy="394495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2318" name="Rectangle 30"/>
              <p:cNvSpPr>
                <a:spLocks/>
              </p:cNvSpPr>
              <p:nvPr/>
            </p:nvSpPr>
            <p:spPr bwMode="auto">
              <a:xfrm>
                <a:off x="915950" y="190376"/>
                <a:ext cx="668146" cy="215312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sp>
            <p:nvSpPr>
              <p:cNvPr id="12319" name="Text Box 31"/>
              <p:cNvSpPr txBox="1">
                <a:spLocks/>
              </p:cNvSpPr>
              <p:nvPr/>
            </p:nvSpPr>
            <p:spPr bwMode="auto">
              <a:xfrm>
                <a:off x="934331" y="154646"/>
                <a:ext cx="765515" cy="286772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r>
                  <a:rPr 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開店</a:t>
                </a:r>
                <a:r>
                  <a:rPr lang="zh-TW" alt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123</a:t>
                </a:r>
              </a:p>
            </p:txBody>
          </p:sp>
        </p:grpSp>
        <p:pic>
          <p:nvPicPr>
            <p:cNvPr id="12320" name="Picture 32" descr="圖片 2"/>
            <p:cNvPicPr>
              <a:picLocks noChangeAspect="1"/>
            </p:cNvPicPr>
            <p:nvPr/>
          </p:nvPicPr>
          <p:blipFill>
            <a:blip r:embed="rId5" cstate="print"/>
            <a:srcRect l="3348" t="12550" r="19014" b="6584"/>
            <a:stretch>
              <a:fillRect/>
            </a:stretch>
          </p:blipFill>
          <p:spPr bwMode="auto">
            <a:xfrm>
              <a:off x="295420" y="1126883"/>
              <a:ext cx="1564559" cy="2820174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</p:pic>
      </p:grpSp>
      <p:grpSp>
        <p:nvGrpSpPr>
          <p:cNvPr id="12321" name="Group 33"/>
          <p:cNvGrpSpPr>
            <a:grpSpLocks/>
          </p:cNvGrpSpPr>
          <p:nvPr/>
        </p:nvGrpSpPr>
        <p:grpSpPr bwMode="auto">
          <a:xfrm>
            <a:off x="9639300" y="3457575"/>
            <a:ext cx="2540000" cy="5075238"/>
            <a:chOff x="0" y="0"/>
            <a:chExt cx="2539641" cy="5073877"/>
          </a:xfrm>
        </p:grpSpPr>
        <p:pic>
          <p:nvPicPr>
            <p:cNvPr id="12322" name="Picture 34" descr="圖片 2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2539641" cy="5073877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</p:pic>
        <p:pic>
          <p:nvPicPr>
            <p:cNvPr id="12323" name="Picture 35" descr="image9.png"/>
            <p:cNvPicPr>
              <a:picLocks noChangeAspect="1"/>
            </p:cNvPicPr>
            <p:nvPr/>
          </p:nvPicPr>
          <p:blipFill>
            <a:blip r:embed="rId3" cstate="print"/>
            <a:srcRect l="760" t="11488" r="1529" b="2023"/>
            <a:stretch>
              <a:fillRect/>
            </a:stretch>
          </p:blipFill>
          <p:spPr bwMode="auto">
            <a:xfrm>
              <a:off x="230991" y="1106322"/>
              <a:ext cx="2077510" cy="3262533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</p:pic>
        <p:grpSp>
          <p:nvGrpSpPr>
            <p:cNvPr id="12324" name="Group 36"/>
            <p:cNvGrpSpPr>
              <a:grpSpLocks/>
            </p:cNvGrpSpPr>
            <p:nvPr/>
          </p:nvGrpSpPr>
          <p:grpSpPr bwMode="auto">
            <a:xfrm>
              <a:off x="227162" y="709475"/>
              <a:ext cx="2075657" cy="406494"/>
              <a:chOff x="211137" y="34924"/>
              <a:chExt cx="2075657" cy="406494"/>
            </a:xfrm>
          </p:grpSpPr>
          <p:pic>
            <p:nvPicPr>
              <p:cNvPr id="12325" name="Picture 37" descr="image14.jpe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11137" y="34924"/>
                <a:ext cx="2075657" cy="394495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</p:pic>
          <p:sp>
            <p:nvSpPr>
              <p:cNvPr id="12326" name="Rectangle 38"/>
              <p:cNvSpPr>
                <a:spLocks/>
              </p:cNvSpPr>
              <p:nvPr/>
            </p:nvSpPr>
            <p:spPr bwMode="auto">
              <a:xfrm>
                <a:off x="915950" y="190376"/>
                <a:ext cx="668146" cy="215312"/>
              </a:xfrm>
              <a:prstGeom prst="rect">
                <a:avLst/>
              </a:prstGeom>
              <a:solidFill>
                <a:srgbClr val="F5F6F8"/>
              </a:solidFill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endParaRPr lang="zh-TW" altLang="zh-TW"/>
              </a:p>
            </p:txBody>
          </p:sp>
          <p:sp>
            <p:nvSpPr>
              <p:cNvPr id="12327" name="Text Box 39"/>
              <p:cNvSpPr txBox="1">
                <a:spLocks/>
              </p:cNvSpPr>
              <p:nvPr/>
            </p:nvSpPr>
            <p:spPr bwMode="auto">
              <a:xfrm>
                <a:off x="934331" y="154646"/>
                <a:ext cx="765515" cy="286772"/>
              </a:xfrm>
              <a:prstGeom prst="rect">
                <a:avLst/>
              </a:prstGeom>
              <a:noFill/>
              <a:ln w="12700" cap="flat" cmpd="sng">
                <a:noFill/>
                <a:prstDash val="solid"/>
                <a:miter lim="400000"/>
                <a:headEnd type="none" w="med" len="med"/>
                <a:tailEnd type="none" w="med" len="med"/>
              </a:ln>
              <a:effectLst/>
            </p:spPr>
            <p:txBody>
              <a:bodyPr lIns="45719" tIns="45719" rIns="45719" bIns="45719"/>
              <a:lstStyle/>
              <a:p>
                <a:r>
                  <a:rPr 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開店</a:t>
                </a:r>
                <a:r>
                  <a:rPr lang="zh-TW" altLang="zh-TW" sz="1100" b="1">
                    <a:latin typeface="微軟正黑體" pitchFamily="34" charset="-120"/>
                    <a:ea typeface="微軟正黑體" pitchFamily="34" charset="-120"/>
                    <a:sym typeface="微軟正黑體" pitchFamily="34" charset="-120"/>
                  </a:rPr>
                  <a:t>123</a:t>
                </a:r>
              </a:p>
            </p:txBody>
          </p:sp>
        </p:grpSp>
        <p:pic>
          <p:nvPicPr>
            <p:cNvPr id="12328" name="Picture 40" descr="圖片 2"/>
            <p:cNvPicPr>
              <a:picLocks noChangeAspect="1"/>
            </p:cNvPicPr>
            <p:nvPr/>
          </p:nvPicPr>
          <p:blipFill>
            <a:blip r:embed="rId5" cstate="print"/>
            <a:srcRect l="3348" t="12550" r="19014" b="6584"/>
            <a:stretch>
              <a:fillRect/>
            </a:stretch>
          </p:blipFill>
          <p:spPr bwMode="auto">
            <a:xfrm>
              <a:off x="295420" y="1126883"/>
              <a:ext cx="1564559" cy="2820174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</p:pic>
        <p:pic>
          <p:nvPicPr>
            <p:cNvPr id="12329" name="Picture 41" descr="image18.pn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22475" y="1143266"/>
              <a:ext cx="1645048" cy="2820194"/>
            </a:xfrm>
            <a:prstGeom prst="rect">
              <a:avLst/>
            </a:prstGeom>
            <a:noFill/>
            <a:ln w="12700" cap="flat" cmpd="sng">
              <a:noFill/>
              <a:prstDash val="solid"/>
              <a:miter lim="400000"/>
              <a:headEnd type="none" w="med" len="med"/>
              <a:tailEnd type="none" w="med" len="med"/>
            </a:ln>
            <a:effectLst/>
          </p:spPr>
        </p:pic>
      </p:grpSp>
    </p:spTree>
  </p:cSld>
  <p:clrMapOvr>
    <a:masterClrMapping/>
  </p:clrMapOvr>
  <p:transition spd="med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sh dir="u"/>
  </p:transition>
</p:sld>
</file>

<file path=ppt/theme/theme1.xml><?xml version="1.0" encoding="utf-8"?>
<a:theme xmlns:a="http://schemas.openxmlformats.org/drawingml/2006/main" name="Blank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Blank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0000"/>
          </a:outerShdw>
        </a:effectLst>
      </a:spPr>
      <a:bodyPr vert="horz" wrap="square" lIns="45719" tIns="45719" rIns="45719" bIns="4571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zh-TW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0000"/>
          </a:outerShdw>
        </a:effectLst>
      </a:spPr>
      <a:bodyPr vert="horz" wrap="square" lIns="45719" tIns="45719" rIns="45719" bIns="4571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zh-TW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Blank - Default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Blank - Default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0000"/>
          </a:outerShdw>
        </a:effectLst>
      </a:spPr>
      <a:bodyPr vert="horz" wrap="square" lIns="45719" tIns="45719" rIns="45719" bIns="4571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zh-TW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0000"/>
          </a:outerShdw>
        </a:effectLst>
      </a:spPr>
      <a:bodyPr vert="horz" wrap="square" lIns="45719" tIns="45719" rIns="45719" bIns="4571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zh-TW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lnDef>
  </a:objectDefaults>
  <a:extraClrSchemeLst/>
</a:theme>
</file>

<file path=ppt/theme/theme3.xml><?xml version="1.0" encoding="utf-8"?>
<a:theme xmlns:a="http://schemas.openxmlformats.org/drawingml/2006/main" name="Blank - Default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Blank - Default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0000"/>
          </a:outerShdw>
        </a:effectLst>
      </a:spPr>
      <a:bodyPr vert="horz" wrap="square" lIns="45719" tIns="45719" rIns="45719" bIns="4571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zh-TW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0000"/>
          </a:outerShdw>
        </a:effectLst>
      </a:spPr>
      <a:bodyPr vert="horz" wrap="square" lIns="45719" tIns="45719" rIns="45719" bIns="4571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zh-TW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lnDef>
  </a:objectDefaults>
  <a:extraClrSchemeLst/>
</a:theme>
</file>

<file path=ppt/theme/theme4.xml><?xml version="1.0" encoding="utf-8"?>
<a:theme xmlns:a="http://schemas.openxmlformats.org/drawingml/2006/main" name="Blank - Default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Blank - Default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0000"/>
          </a:outerShdw>
        </a:effectLst>
      </a:spPr>
      <a:bodyPr vert="horz" wrap="square" lIns="45719" tIns="45719" rIns="45719" bIns="4571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zh-TW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0000"/>
          </a:outerShdw>
        </a:effectLst>
      </a:spPr>
      <a:bodyPr vert="horz" wrap="square" lIns="45719" tIns="45719" rIns="45719" bIns="4571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zh-TW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lnDef>
  </a:objectDefaults>
  <a:extraClrSchemeLst/>
</a:theme>
</file>

<file path=ppt/theme/theme5.xml><?xml version="1.0" encoding="utf-8"?>
<a:theme xmlns:a="http://schemas.openxmlformats.org/drawingml/2006/main" name="Blank - Default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Blank - Default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0000"/>
          </a:outerShdw>
        </a:effectLst>
      </a:spPr>
      <a:bodyPr vert="horz" wrap="square" lIns="45719" tIns="45719" rIns="45719" bIns="4571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zh-TW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rgbClr val="000000"/>
          </a:outerShdw>
        </a:effectLst>
      </a:spPr>
      <a:bodyPr vert="horz" wrap="square" lIns="45719" tIns="45719" rIns="45719" bIns="45719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zh-TW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Helvetica" charset="0"/>
            <a:ea typeface="Helvetica" charset="0"/>
            <a:cs typeface="Helvetica" charset="0"/>
            <a:sym typeface="Helvetica" charset="0"/>
          </a:defRPr>
        </a:defPPr>
      </a:lstStyle>
    </a:lnDef>
  </a:objectDefaults>
  <a:extraClrSchemeLst/>
</a:theme>
</file>

<file path=ppt/theme/theme6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241</Words>
  <Application>Microsoft Office PowerPoint</Application>
  <PresentationFormat>自訂</PresentationFormat>
  <Paragraphs>60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5</vt:i4>
      </vt:variant>
      <vt:variant>
        <vt:lpstr>投影片標題</vt:lpstr>
      </vt:variant>
      <vt:variant>
        <vt:i4>7</vt:i4>
      </vt:variant>
    </vt:vector>
  </HeadingPairs>
  <TitlesOfParts>
    <vt:vector size="19" baseType="lpstr">
      <vt:lpstr>Helvetica</vt:lpstr>
      <vt:lpstr>Calibri</vt:lpstr>
      <vt:lpstr>Arial</vt:lpstr>
      <vt:lpstr>微軟正黑體</vt:lpstr>
      <vt:lpstr>Gill Sans</vt:lpstr>
      <vt:lpstr>微軟正黑體</vt:lpstr>
      <vt:lpstr>Times New Roman</vt:lpstr>
      <vt:lpstr>Blank</vt:lpstr>
      <vt:lpstr>Blank - Default</vt:lpstr>
      <vt:lpstr>Blank - Default</vt:lpstr>
      <vt:lpstr>Blank - Default</vt:lpstr>
      <vt:lpstr>Blank - Default</vt:lpstr>
      <vt:lpstr>投影片 1</vt:lpstr>
      <vt:lpstr>大綱</vt:lpstr>
      <vt:lpstr>投影片 3</vt:lpstr>
      <vt:lpstr>投影片 4</vt:lpstr>
      <vt:lpstr>投影片 5</vt:lpstr>
      <vt:lpstr>案例分享</vt:lpstr>
      <vt:lpstr>投影片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1</cp:revision>
  <dcterms:modified xsi:type="dcterms:W3CDTF">2019-01-02T06:52:07Z</dcterms:modified>
</cp:coreProperties>
</file>