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52" r:id="rId2"/>
    <p:sldMasterId id="2147483653" r:id="rId3"/>
    <p:sldMasterId id="2147483709" r:id="rId4"/>
    <p:sldMasterId id="2147483765" r:id="rId5"/>
    <p:sldMasterId id="2147483777" r:id="rId6"/>
  </p:sldMasterIdLst>
  <p:notesMasterIdLst>
    <p:notesMasterId r:id="rId13"/>
  </p:notesMasterIdLst>
  <p:handoutMasterIdLst>
    <p:handoutMasterId r:id="rId14"/>
  </p:handoutMasterIdLst>
  <p:sldIdLst>
    <p:sldId id="365" r:id="rId7"/>
    <p:sldId id="335" r:id="rId8"/>
    <p:sldId id="370" r:id="rId9"/>
    <p:sldId id="371" r:id="rId10"/>
    <p:sldId id="368" r:id="rId11"/>
    <p:sldId id="262" r:id="rId12"/>
  </p:sldIdLst>
  <p:sldSz cx="13004800" cy="9753600"/>
  <p:notesSz cx="9926638" cy="679767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5pPr>
    <a:lvl6pPr marL="22860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6pPr>
    <a:lvl7pPr marL="27432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7pPr>
    <a:lvl8pPr marL="32004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8pPr>
    <a:lvl9pPr marL="36576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34781"/>
    <a:srgbClr val="000002"/>
    <a:srgbClr val="44C8F5"/>
    <a:srgbClr val="493087"/>
    <a:srgbClr val="ED145A"/>
    <a:srgbClr val="BFD730"/>
    <a:srgbClr val="FFFFFF"/>
    <a:srgbClr val="F49AC1"/>
    <a:srgbClr val="FF99CC"/>
    <a:srgbClr val="F57F9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0966" autoAdjust="0"/>
    <p:restoredTop sz="94878" autoAdjust="0"/>
  </p:normalViewPr>
  <p:slideViewPr>
    <p:cSldViewPr>
      <p:cViewPr varScale="1">
        <p:scale>
          <a:sx n="81" d="100"/>
          <a:sy n="81" d="100"/>
        </p:scale>
        <p:origin x="-1740" y="-78"/>
      </p:cViewPr>
      <p:guideLst>
        <p:guide orient="horz" pos="3072"/>
        <p:guide pos="4096"/>
      </p:guideLst>
    </p:cSldViewPr>
  </p:slideViewPr>
  <p:outlineViewPr>
    <p:cViewPr>
      <p:scale>
        <a:sx n="33" d="100"/>
        <a:sy n="33" d="100"/>
      </p:scale>
      <p:origin x="0" y="534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02" d="100"/>
          <a:sy n="102" d="100"/>
        </p:scale>
        <p:origin x="-1572" y="-90"/>
      </p:cViewPr>
      <p:guideLst>
        <p:guide orient="horz" pos="2141"/>
        <p:guide pos="312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presProps" Target="presProps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fld id="{FDECBBEE-7E76-4C37-85E7-B90F950DA96F}" type="datetimeFigureOut">
              <a:rPr lang="zh-TW" altLang="en-US"/>
              <a:pPr>
                <a:defRPr/>
              </a:pPr>
              <a:t>2018/11/19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新細明體" pitchFamily="18" charset="-120"/>
                <a:cs typeface="ヒラギノ角ゴ ProN W3" charset="0"/>
              </a:defRPr>
            </a:lvl1pPr>
          </a:lstStyle>
          <a:p>
            <a:pPr>
              <a:defRPr/>
            </a:pPr>
            <a:fld id="{380751B5-8A9A-4B4F-8A10-0925432AEC7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31280002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fld id="{A8ABE0DB-7541-4034-BBF1-6D034E1DC586}" type="datetimeFigureOut">
              <a:rPr lang="zh-TW" altLang="en-US"/>
              <a:pPr>
                <a:defRPr/>
              </a:pPr>
              <a:t>2018/11/19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新細明體" pitchFamily="18" charset="-120"/>
                <a:cs typeface="ヒラギノ角ゴ ProN W3" charset="0"/>
              </a:defRPr>
            </a:lvl1pPr>
          </a:lstStyle>
          <a:p>
            <a:pPr>
              <a:defRPr/>
            </a:pPr>
            <a:fld id="{78C3A52E-AE11-4860-8063-7647B0AC6D0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6105149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xmlns="" val="17871805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xmlns="" val="1044335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CA91C-DEFF-47EB-A7A4-A9B41DBA2C7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F7DF9-604A-47B5-A6B2-65BB36F4F2B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8ADB6E-FE5E-40C2-8D8C-DF5E9192669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96900" y="3378200"/>
            <a:ext cx="4140200" cy="568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889500" y="3378200"/>
            <a:ext cx="4140200" cy="568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C5AE5-A770-4729-B8D3-BCB8720E063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8B5B88-6C39-4E07-A12B-893ABBE99A4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482FC-F61D-4B92-9381-464BBBEA909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4EBCCF-E1BD-4287-A00B-D315A7FE19E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3D918-AD08-4342-9D37-B03892AF21A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>
              <a:sym typeface="Microsoft JhengHei" charset="-12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DE1295-4263-4FD1-B748-62020F770B3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E6FEB-A688-4573-AC12-D35B5932E46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921500" y="2184400"/>
            <a:ext cx="2108200" cy="6883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96900" y="2184400"/>
            <a:ext cx="6172200" cy="6883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B909B3-5E89-427D-9350-4160F581A85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4978400"/>
            <a:ext cx="2343150" cy="3898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333750" y="4978400"/>
            <a:ext cx="2343150" cy="3898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sh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>
              <a:sym typeface="Microsoft JhengHei" charset="-12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467225" y="3797300"/>
            <a:ext cx="1209675" cy="50800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797300"/>
            <a:ext cx="3476625" cy="50800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sh dir="u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>
              <a:sym typeface="Gill Sans" charset="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</p:cSld>
  <p:clrMapOvr>
    <a:masterClrMapping/>
  </p:clrMapOvr>
  <p:transition>
    <p:push dir="u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E3797-44D1-423A-B6A2-D2B0EC4E0D2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1EBE2-F360-4FB2-BAAB-DED2901BD5E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4F13B-057E-4B41-A501-295C2971F61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E6F7F-48FA-4E5B-8806-108B9294C02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87B2D-109E-4206-B893-909AD9BB5B1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105F1-B728-40E1-A5F8-0A0CE88D88E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08E7E-1982-4875-AA30-B2E5E530567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9BBEA-6954-426D-83BD-624AA4F58C8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D53AC-5B72-4C14-A6DD-7C1E302B876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1F0D9-0AA7-4D6D-84CA-E8CE72F4333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E040C-4DED-40CA-91BA-403F95CAC07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圖片版面配置區 3"/>
          <p:cNvSpPr>
            <a:spLocks noGrp="1"/>
          </p:cNvSpPr>
          <p:nvPr>
            <p:ph type="pic" sz="quarter" idx="10"/>
          </p:nvPr>
        </p:nvSpPr>
        <p:spPr>
          <a:xfrm>
            <a:off x="1677864" y="1636439"/>
            <a:ext cx="3456384" cy="3381245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11"/>
          </p:nvPr>
        </p:nvSpPr>
        <p:spPr>
          <a:xfrm>
            <a:off x="5134248" y="4588495"/>
            <a:ext cx="7344816" cy="1368425"/>
          </a:xfrm>
          <a:prstGeom prst="rect">
            <a:avLst/>
          </a:prstGeom>
        </p:spPr>
        <p:txBody>
          <a:bodyPr/>
          <a:lstStyle>
            <a:lvl1pPr algn="ctr">
              <a:buNone/>
              <a:defRPr sz="6000" b="1">
                <a:latin typeface="微軟正黑體" pitchFamily="34" charset="-120"/>
                <a:ea typeface="微軟正黑體" pitchFamily="34" charset="-120"/>
              </a:defRPr>
            </a:lvl1pPr>
            <a:lvl5pPr>
              <a:buNone/>
              <a:defRPr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8" name="文字版面配置區 7"/>
          <p:cNvSpPr>
            <a:spLocks noGrp="1"/>
          </p:cNvSpPr>
          <p:nvPr>
            <p:ph type="body" sz="quarter" idx="12" hasCustomPrompt="1"/>
          </p:nvPr>
        </p:nvSpPr>
        <p:spPr>
          <a:xfrm>
            <a:off x="9310712" y="8693224"/>
            <a:ext cx="3240360" cy="504056"/>
          </a:xfrm>
          <a:prstGeom prst="rect">
            <a:avLst/>
          </a:prstGeom>
        </p:spPr>
        <p:txBody>
          <a:bodyPr/>
          <a:lstStyle>
            <a:lvl1pPr algn="r"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en-US" altLang="zh-TW" dirty="0" smtClean="0"/>
              <a:t>2016/02/19</a:t>
            </a:r>
            <a:endParaRPr lang="zh-TW" altLang="en-US" dirty="0"/>
          </a:p>
        </p:txBody>
      </p:sp>
      <p:sp>
        <p:nvSpPr>
          <p:cNvPr id="7" name="文字版面配置區 7"/>
          <p:cNvSpPr>
            <a:spLocks noGrp="1"/>
          </p:cNvSpPr>
          <p:nvPr>
            <p:ph type="body" sz="quarter" idx="13" hasCustomPrompt="1"/>
          </p:nvPr>
        </p:nvSpPr>
        <p:spPr>
          <a:xfrm>
            <a:off x="453728" y="8117160"/>
            <a:ext cx="5256584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專案經理：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ooo</a:t>
            </a:r>
            <a:endParaRPr lang="zh-TW" altLang="en-US" dirty="0"/>
          </a:p>
        </p:txBody>
      </p:sp>
      <p:sp>
        <p:nvSpPr>
          <p:cNvPr id="9" name="文字版面配置區 7"/>
          <p:cNvSpPr>
            <a:spLocks noGrp="1"/>
          </p:cNvSpPr>
          <p:nvPr>
            <p:ph type="body" sz="quarter" idx="14" hasCustomPrompt="1"/>
          </p:nvPr>
        </p:nvSpPr>
        <p:spPr>
          <a:xfrm>
            <a:off x="453728" y="8621216"/>
            <a:ext cx="5256584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電話：</a:t>
            </a:r>
            <a:r>
              <a:rPr lang="en-US" altLang="zh-TW" dirty="0" smtClean="0"/>
              <a:t> 87123235</a:t>
            </a:r>
            <a:endParaRPr lang="zh-TW" altLang="en-US" dirty="0"/>
          </a:p>
        </p:txBody>
      </p:sp>
      <p:sp>
        <p:nvSpPr>
          <p:cNvPr id="10" name="文字版面配置區 7"/>
          <p:cNvSpPr>
            <a:spLocks noGrp="1"/>
          </p:cNvSpPr>
          <p:nvPr>
            <p:ph type="body" sz="quarter" idx="15" hasCustomPrompt="1"/>
          </p:nvPr>
        </p:nvSpPr>
        <p:spPr>
          <a:xfrm>
            <a:off x="453728" y="9125272"/>
            <a:ext cx="5256584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信箱：</a:t>
            </a:r>
            <a:r>
              <a:rPr lang="en-US" altLang="zh-TW" dirty="0" smtClean="0"/>
              <a:t>shop123@shop123.com.tw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721763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7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96900" y="3378200"/>
            <a:ext cx="11691978" cy="5689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dirty="0" smtClean="0">
                <a:sym typeface="微軟正黑體" pitchFamily="34" charset="-120"/>
              </a:rPr>
              <a:t>Click to edit Master text styles</a:t>
            </a:r>
          </a:p>
          <a:p>
            <a:pPr lvl="1"/>
            <a:r>
              <a:rPr lang="en-US" altLang="zh-TW" dirty="0" smtClean="0">
                <a:sym typeface="微軟正黑體" pitchFamily="34" charset="-120"/>
              </a:rPr>
              <a:t>Second level</a:t>
            </a:r>
          </a:p>
          <a:p>
            <a:pPr lvl="2"/>
            <a:r>
              <a:rPr lang="en-US" altLang="zh-TW" dirty="0" smtClean="0">
                <a:sym typeface="微軟正黑體" pitchFamily="34" charset="-120"/>
              </a:rPr>
              <a:t>Third level</a:t>
            </a:r>
          </a:p>
          <a:p>
            <a:pPr lvl="3"/>
            <a:r>
              <a:rPr lang="en-US" altLang="zh-TW" dirty="0" smtClean="0">
                <a:sym typeface="微軟正黑體" pitchFamily="34" charset="-120"/>
              </a:rPr>
              <a:t>Fourth level</a:t>
            </a:r>
          </a:p>
          <a:p>
            <a:pPr lvl="4"/>
            <a:r>
              <a:rPr lang="en-US" altLang="zh-TW" dirty="0" smtClean="0">
                <a:sym typeface="微軟正黑體" pitchFamily="34" charset="-120"/>
              </a:rPr>
              <a:t>Fifth level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596900" y="2184400"/>
            <a:ext cx="11763416" cy="927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dirty="0" smtClean="0">
                <a:sym typeface="微軟正黑體" pitchFamily="34" charset="-120"/>
              </a:rPr>
              <a:t>Click to edit Master title style</a:t>
            </a:r>
          </a:p>
        </p:txBody>
      </p:sp>
      <p:sp>
        <p:nvSpPr>
          <p:cNvPr id="2" name="Text Box 5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12076113" y="673100"/>
            <a:ext cx="319087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7F7F7F"/>
                </a:solidFill>
                <a:latin typeface="微軟正黑體" pitchFamily="34" charset="-120"/>
                <a:ea typeface="微軟正黑體" pitchFamily="34" charset="-120"/>
                <a:cs typeface="ヒラギノ角ゴ ProN W3" charset="0"/>
                <a:sym typeface="微軟正黑體" pitchFamily="34" charset="-120"/>
              </a:defRPr>
            </a:lvl1pPr>
          </a:lstStyle>
          <a:p>
            <a:pPr>
              <a:defRPr/>
            </a:pPr>
            <a:fld id="{6FB31DCA-A203-42C3-85EA-2E874631AA6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2054" name="Line 6"/>
          <p:cNvSpPr>
            <a:spLocks noChangeShapeType="1"/>
          </p:cNvSpPr>
          <p:nvPr/>
        </p:nvSpPr>
        <p:spPr bwMode="auto">
          <a:xfrm>
            <a:off x="595312" y="3236913"/>
            <a:ext cx="11736000" cy="0"/>
          </a:xfrm>
          <a:prstGeom prst="line">
            <a:avLst/>
          </a:prstGeom>
          <a:noFill/>
          <a:ln w="25400">
            <a:solidFill>
              <a:srgbClr val="0E458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push dir="u"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  <a:sym typeface="微軟正黑體" pitchFamily="34" charset="-12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9pPr>
    </p:titleStyle>
    <p:bodyStyle>
      <a:lvl1pPr marL="342900" indent="-3429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•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  <a:sym typeface="微軟正黑體" pitchFamily="34" charset="-120"/>
        </a:defRPr>
      </a:lvl1pPr>
      <a:lvl2pPr marL="742950" indent="-28575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–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marL="1143000" indent="-2286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•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marL="1600200" indent="-2286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–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marL="2057400" indent="-2286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»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6pPr>
      <a:lvl7pPr marL="9144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7pPr>
      <a:lvl8pPr marL="13716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8pPr>
      <a:lvl9pPr marL="18288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4978400"/>
            <a:ext cx="4838700" cy="3898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>
                <a:sym typeface="微軟正黑體" pitchFamily="34" charset="-120"/>
              </a:rPr>
              <a:t>Click to edit Master text styles</a:t>
            </a:r>
          </a:p>
          <a:p>
            <a:pPr lvl="1"/>
            <a:r>
              <a:rPr lang="en-US" altLang="zh-TW" smtClean="0">
                <a:sym typeface="微軟正黑體" pitchFamily="34" charset="-120"/>
              </a:rPr>
              <a:t>Second level</a:t>
            </a:r>
          </a:p>
          <a:p>
            <a:pPr lvl="2"/>
            <a:r>
              <a:rPr lang="en-US" altLang="zh-TW" smtClean="0">
                <a:sym typeface="微軟正黑體" pitchFamily="34" charset="-120"/>
              </a:rPr>
              <a:t>Third level</a:t>
            </a:r>
          </a:p>
          <a:p>
            <a:pPr lvl="3"/>
            <a:r>
              <a:rPr lang="en-US" altLang="zh-TW" smtClean="0">
                <a:sym typeface="微軟正黑體" pitchFamily="34" charset="-120"/>
              </a:rPr>
              <a:t>Fourth level</a:t>
            </a:r>
          </a:p>
          <a:p>
            <a:pPr lvl="4"/>
            <a:r>
              <a:rPr lang="en-US" altLang="zh-TW" smtClean="0">
                <a:sym typeface="微軟正黑體" pitchFamily="34" charset="-120"/>
              </a:rPr>
              <a:t>Fifth level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797300"/>
            <a:ext cx="4838700" cy="838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>
                <a:sym typeface="微軟正黑體" pitchFamily="34" charset="-120"/>
              </a:rPr>
              <a:t>Click to edit Master title style</a:t>
            </a:r>
          </a:p>
        </p:txBody>
      </p:sp>
      <p:sp>
        <p:nvSpPr>
          <p:cNvPr id="4101" name="Line 4"/>
          <p:cNvSpPr>
            <a:spLocks noChangeShapeType="1"/>
          </p:cNvSpPr>
          <p:nvPr/>
        </p:nvSpPr>
        <p:spPr bwMode="auto">
          <a:xfrm>
            <a:off x="836613" y="4710113"/>
            <a:ext cx="4840287" cy="0"/>
          </a:xfrm>
          <a:prstGeom prst="line">
            <a:avLst/>
          </a:prstGeom>
          <a:noFill/>
          <a:ln w="25400">
            <a:solidFill>
              <a:srgbClr val="0E458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ransition>
    <p:push dir="u"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  <a:sym typeface="微軟正黑體" pitchFamily="34" charset="-12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9pPr>
    </p:titleStyle>
    <p:bodyStyle>
      <a:lvl1pPr marL="342900" indent="-3429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•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  <a:sym typeface="微軟正黑體" pitchFamily="34" charset="-120"/>
        </a:defRPr>
      </a:lvl1pPr>
      <a:lvl2pPr marL="742950" indent="-28575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–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marL="1143000" indent="-2286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•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marL="1600200" indent="-2286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–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marL="2057400" indent="-2286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»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6pPr>
      <a:lvl7pPr marL="9144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7pPr>
      <a:lvl8pPr marL="13716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8pPr>
      <a:lvl9pPr marL="18288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p:transition>
    <p:push dir="u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圖片1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13003213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標題版面配置區 1"/>
          <p:cNvSpPr>
            <a:spLocks noGrp="1"/>
          </p:cNvSpPr>
          <p:nvPr>
            <p:ph type="title"/>
          </p:nvPr>
        </p:nvSpPr>
        <p:spPr bwMode="auto">
          <a:xfrm>
            <a:off x="650875" y="390525"/>
            <a:ext cx="11703050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5124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650875" y="2276475"/>
            <a:ext cx="11703050" cy="643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50875" y="9040813"/>
            <a:ext cx="3033713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Gill Sans" charset="0"/>
                <a:ea typeface="+mn-ea"/>
                <a:cs typeface="+mn-cs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443413" y="9040813"/>
            <a:ext cx="4117975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Gill Sans" charset="0"/>
                <a:ea typeface="+mn-ea"/>
                <a:cs typeface="+mn-cs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fld id="{A53CB6BE-AD7B-4195-B931-14BD9C675CA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</p:sldLayoutIdLst>
  <p:transition>
    <p:push dir="u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50875" y="9040813"/>
            <a:ext cx="3033713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443413" y="9040813"/>
            <a:ext cx="4117975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7" name="Picture 1"/>
          <p:cNvPicPr>
            <a:picLocks noChangeAspect="1" noChangeArrowheads="1"/>
          </p:cNvPicPr>
          <p:nvPr userDrawn="1"/>
        </p:nvPicPr>
        <p:blipFill>
          <a:blip r:embed="rId14" cstate="print"/>
          <a:srcRect t="20469"/>
          <a:stretch>
            <a:fillRect/>
          </a:stretch>
        </p:blipFill>
        <p:spPr bwMode="auto">
          <a:xfrm>
            <a:off x="0" y="1996480"/>
            <a:ext cx="13004800" cy="775712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8" name="Picture 1"/>
          <p:cNvPicPr>
            <a:picLocks noChangeAspect="1" noChangeArrowheads="1"/>
          </p:cNvPicPr>
          <p:nvPr userDrawn="1"/>
        </p:nvPicPr>
        <p:blipFill>
          <a:blip r:embed="rId14" cstate="print"/>
          <a:srcRect t="20469"/>
          <a:stretch>
            <a:fillRect/>
          </a:stretch>
        </p:blipFill>
        <p:spPr bwMode="auto">
          <a:xfrm flipV="1">
            <a:off x="0" y="0"/>
            <a:ext cx="13004800" cy="775712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8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50875" y="9040813"/>
            <a:ext cx="3033713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443413" y="9040813"/>
            <a:ext cx="4117975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8" name="Picture 1"/>
          <p:cNvPicPr>
            <a:picLocks noChangeAspect="1" noChangeArrowheads="1"/>
          </p:cNvPicPr>
          <p:nvPr userDrawn="1"/>
        </p:nvPicPr>
        <p:blipFill>
          <a:blip r:embed="rId13" cstate="print"/>
          <a:srcRect t="19731"/>
          <a:stretch>
            <a:fillRect/>
          </a:stretch>
        </p:blipFill>
        <p:spPr bwMode="auto">
          <a:xfrm flipV="1">
            <a:off x="0" y="0"/>
            <a:ext cx="13004800" cy="782912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7" name="Picture 1"/>
          <p:cNvPicPr>
            <a:picLocks noChangeAspect="1" noChangeArrowheads="1"/>
          </p:cNvPicPr>
          <p:nvPr userDrawn="1"/>
        </p:nvPicPr>
        <p:blipFill>
          <a:blip r:embed="rId13" cstate="print"/>
          <a:srcRect t="19731"/>
          <a:stretch>
            <a:fillRect/>
          </a:stretch>
        </p:blipFill>
        <p:spPr bwMode="auto">
          <a:xfrm>
            <a:off x="0" y="1924472"/>
            <a:ext cx="13004800" cy="782912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6.png"/><Relationship Id="rId7" Type="http://schemas.openxmlformats.org/officeDocument/2006/relationships/image" Target="../media/image18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0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15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圖片版面配置區 11"/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3" name="內容版面配置區 2"/>
          <p:cNvSpPr>
            <a:spLocks noGrp="1"/>
          </p:cNvSpPr>
          <p:nvPr>
            <p:ph sz="quarter" idx="11"/>
          </p:nvPr>
        </p:nvSpPr>
        <p:spPr/>
        <p:txBody>
          <a:bodyPr>
            <a:normAutofit fontScale="70000" lnSpcReduction="20000"/>
          </a:bodyPr>
          <a:lstStyle/>
          <a:p>
            <a:pPr algn="r"/>
            <a:r>
              <a:rPr lang="en-US" altLang="zh-TW" dirty="0" smtClean="0"/>
              <a:t>Apple Pay</a:t>
            </a:r>
            <a:r>
              <a:rPr lang="zh-TW" altLang="en-US" dirty="0" smtClean="0"/>
              <a:t>及</a:t>
            </a:r>
            <a:r>
              <a:rPr lang="en-US" altLang="zh-TW" dirty="0" smtClean="0"/>
              <a:t>Line Pay</a:t>
            </a:r>
          </a:p>
          <a:p>
            <a:pPr algn="r"/>
            <a:r>
              <a:rPr lang="zh-TW" altLang="en-US" dirty="0" smtClean="0"/>
              <a:t>功能</a:t>
            </a:r>
            <a:endParaRPr lang="en-US" altLang="zh-TW" dirty="0" smtClean="0"/>
          </a:p>
          <a:p>
            <a:pPr algn="r"/>
            <a:endParaRPr lang="zh-TW" altLang="en-US" dirty="0"/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5" name="文字版面配置區 1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6" name="文字版面配置區 1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圖片版面配置區 5" descr="Logo_vertic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7864" y="1636439"/>
            <a:ext cx="3445929" cy="35081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7448148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大綱</a:t>
            </a:r>
            <a:endParaRPr lang="zh-TW" altLang="en-US" dirty="0" smtClean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Apple Pay</a:t>
            </a:r>
          </a:p>
          <a:p>
            <a:r>
              <a:rPr lang="en-US" altLang="zh-TW" dirty="0" smtClean="0"/>
              <a:t>Line Pay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1"/>
          <p:cNvSpPr>
            <a:spLocks noGrp="1"/>
          </p:cNvSpPr>
          <p:nvPr>
            <p:ph type="title"/>
          </p:nvPr>
        </p:nvSpPr>
        <p:spPr>
          <a:xfrm>
            <a:off x="671500" y="2190746"/>
            <a:ext cx="11763375" cy="927100"/>
          </a:xfrm>
        </p:spPr>
        <p:txBody>
          <a:bodyPr/>
          <a:lstStyle/>
          <a:p>
            <a:r>
              <a:rPr lang="en-US" altLang="zh-TW" dirty="0" smtClean="0"/>
              <a:t>Apple Pay</a:t>
            </a:r>
            <a:r>
              <a:rPr lang="zh-TW" altLang="en-US" dirty="0" smtClean="0"/>
              <a:t> </a:t>
            </a:r>
            <a:r>
              <a:rPr lang="en-US" altLang="zh-TW" dirty="0" smtClean="0"/>
              <a:t>(</a:t>
            </a:r>
            <a:r>
              <a:rPr lang="zh-TW" altLang="en-US" dirty="0" smtClean="0"/>
              <a:t>行動版</a:t>
            </a:r>
            <a:r>
              <a:rPr lang="en-US" altLang="zh-TW" dirty="0" smtClean="0"/>
              <a:t>)</a:t>
            </a:r>
          </a:p>
        </p:txBody>
      </p:sp>
      <p:sp>
        <p:nvSpPr>
          <p:cNvPr id="11267" name="投影片編號版面配置區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F8BF479-EF96-470C-B18F-9A596441624D}" type="slidenum">
              <a:rPr lang="en-US" altLang="zh-TW" smtClean="0">
                <a:cs typeface="ヒラギノ角ゴ ProN W3"/>
              </a:rPr>
              <a:pPr/>
              <a:t>3</a:t>
            </a:fld>
            <a:endParaRPr lang="en-US" altLang="zh-TW" smtClean="0">
              <a:cs typeface="ヒラギノ角ゴ ProN W3"/>
            </a:endParaRPr>
          </a:p>
        </p:txBody>
      </p:sp>
      <p:sp>
        <p:nvSpPr>
          <p:cNvPr id="11268" name="內容版面配置區 12"/>
          <p:cNvSpPr>
            <a:spLocks noGrp="1"/>
          </p:cNvSpPr>
          <p:nvPr>
            <p:ph idx="1"/>
          </p:nvPr>
        </p:nvSpPr>
        <p:spPr>
          <a:xfrm>
            <a:off x="596900" y="3378200"/>
            <a:ext cx="11834854" cy="1212848"/>
          </a:xfrm>
        </p:spPr>
        <p:txBody>
          <a:bodyPr/>
          <a:lstStyle/>
          <a:p>
            <a:r>
              <a:rPr lang="zh-TW" altLang="en-US" dirty="0" smtClean="0"/>
              <a:t>於行動版商品明細頁點選加入購物車，並於結帳頁面選擇金流</a:t>
            </a:r>
            <a:r>
              <a:rPr lang="en-US" altLang="zh-TW" dirty="0" smtClean="0"/>
              <a:t>【</a:t>
            </a:r>
            <a:r>
              <a:rPr lang="en-US" altLang="zh-TW" dirty="0" smtClean="0">
                <a:latin typeface="+mn-ea"/>
              </a:rPr>
              <a:t>Apple Pay</a:t>
            </a:r>
            <a:r>
              <a:rPr lang="zh-TW" altLang="en-US" dirty="0" smtClean="0">
                <a:latin typeface="+mn-ea"/>
              </a:rPr>
              <a:t> </a:t>
            </a:r>
            <a:r>
              <a:rPr lang="en-US" altLang="zh-TW" dirty="0" smtClean="0"/>
              <a:t>】</a:t>
            </a:r>
            <a:r>
              <a:rPr lang="zh-TW" altLang="en-US" dirty="0" smtClean="0"/>
              <a:t>，點選前往結帳後，使用</a:t>
            </a:r>
            <a:r>
              <a:rPr lang="zh-TW" altLang="en-US" dirty="0" smtClean="0">
                <a:latin typeface="+mn-ea"/>
              </a:rPr>
              <a:t> </a:t>
            </a:r>
            <a:r>
              <a:rPr lang="en-US" altLang="zh-TW" dirty="0" smtClean="0">
                <a:latin typeface="+mn-ea"/>
              </a:rPr>
              <a:t>Touch ID</a:t>
            </a:r>
            <a:r>
              <a:rPr lang="zh-TW" altLang="en-US" dirty="0" smtClean="0">
                <a:latin typeface="+mn-ea"/>
              </a:rPr>
              <a:t> 付款</a:t>
            </a:r>
            <a:r>
              <a:rPr lang="zh-TW" altLang="en-US" dirty="0" smtClean="0"/>
              <a:t>即可完成後續付款流程。</a:t>
            </a:r>
            <a:endParaRPr lang="en-US" altLang="zh-TW" dirty="0" smtClean="0"/>
          </a:p>
          <a:p>
            <a:pPr>
              <a:buNone/>
            </a:pPr>
            <a:endParaRPr lang="en-US" altLang="zh-TW" dirty="0" smtClean="0"/>
          </a:p>
          <a:p>
            <a:pPr>
              <a:buNone/>
            </a:pPr>
            <a:endParaRPr lang="en-US" altLang="zh-TW" dirty="0" smtClean="0"/>
          </a:p>
          <a:p>
            <a:pPr>
              <a:buNone/>
            </a:pPr>
            <a:endParaRPr lang="en-US" altLang="zh-TW" dirty="0" smtClean="0"/>
          </a:p>
        </p:txBody>
      </p:sp>
      <p:sp>
        <p:nvSpPr>
          <p:cNvPr id="18" name="文字方塊 17"/>
          <p:cNvSpPr txBox="1"/>
          <p:nvPr/>
        </p:nvSpPr>
        <p:spPr>
          <a:xfrm>
            <a:off x="6446854" y="8686686"/>
            <a:ext cx="2071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+mn-ea"/>
                <a:ea typeface="+mn-ea"/>
              </a:rPr>
              <a:t>4. </a:t>
            </a:r>
            <a:r>
              <a:rPr lang="zh-TW" altLang="en-US" sz="2000" dirty="0" smtClean="0">
                <a:latin typeface="+mn-ea"/>
                <a:ea typeface="+mn-ea"/>
              </a:rPr>
              <a:t>確認付款</a:t>
            </a:r>
            <a:endParaRPr lang="zh-TW" altLang="en-US" sz="2000" dirty="0">
              <a:latin typeface="+mn-ea"/>
              <a:ea typeface="+mn-ea"/>
            </a:endParaRPr>
          </a:p>
        </p:txBody>
      </p:sp>
      <p:sp>
        <p:nvSpPr>
          <p:cNvPr id="19" name="文字方塊 18"/>
          <p:cNvSpPr txBox="1"/>
          <p:nvPr/>
        </p:nvSpPr>
        <p:spPr>
          <a:xfrm>
            <a:off x="4413336" y="8591460"/>
            <a:ext cx="20717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+mn-ea"/>
                <a:ea typeface="+mn-ea"/>
              </a:rPr>
              <a:t>3.</a:t>
            </a:r>
            <a:r>
              <a:rPr lang="zh-TW" altLang="en-US" sz="2000" dirty="0" smtClean="0">
                <a:latin typeface="+mn-ea"/>
                <a:ea typeface="+mn-ea"/>
              </a:rPr>
              <a:t> 前往結帳</a:t>
            </a:r>
            <a:endParaRPr lang="zh-TW" altLang="en-US" sz="2000" dirty="0">
              <a:latin typeface="+mn-ea"/>
              <a:ea typeface="+mn-ea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8582052" y="8753382"/>
            <a:ext cx="20717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+mn-ea"/>
                <a:ea typeface="+mn-ea"/>
              </a:rPr>
              <a:t>5.</a:t>
            </a:r>
            <a:r>
              <a:rPr lang="zh-TW" altLang="en-US" sz="2000" dirty="0" smtClean="0">
                <a:latin typeface="+mn-ea"/>
                <a:ea typeface="+mn-ea"/>
              </a:rPr>
              <a:t> 使用 </a:t>
            </a:r>
            <a:r>
              <a:rPr lang="en-US" altLang="zh-TW" sz="2000" dirty="0" smtClean="0">
                <a:latin typeface="+mn-ea"/>
                <a:ea typeface="+mn-ea"/>
              </a:rPr>
              <a:t>Touch ID </a:t>
            </a:r>
            <a:r>
              <a:rPr lang="zh-TW" altLang="en-US" sz="2000" dirty="0" smtClean="0">
                <a:latin typeface="+mn-ea"/>
                <a:ea typeface="+mn-ea"/>
              </a:rPr>
              <a:t>付款</a:t>
            </a:r>
            <a:endParaRPr lang="zh-TW" altLang="en-US" sz="2000" dirty="0">
              <a:latin typeface="+mn-ea"/>
              <a:ea typeface="+mn-ea"/>
            </a:endParaRPr>
          </a:p>
        </p:txBody>
      </p:sp>
      <p:sp>
        <p:nvSpPr>
          <p:cNvPr id="22" name="文字方塊 21"/>
          <p:cNvSpPr txBox="1"/>
          <p:nvPr/>
        </p:nvSpPr>
        <p:spPr>
          <a:xfrm>
            <a:off x="79418" y="8708199"/>
            <a:ext cx="20717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+mn-ea"/>
                <a:ea typeface="+mn-ea"/>
              </a:rPr>
              <a:t>1.</a:t>
            </a:r>
            <a:r>
              <a:rPr lang="zh-TW" altLang="en-US" sz="2000" dirty="0" smtClean="0">
                <a:latin typeface="+mn-ea"/>
                <a:ea typeface="+mn-ea"/>
              </a:rPr>
              <a:t> 將商品加入購物車</a:t>
            </a:r>
            <a:endParaRPr lang="zh-TW" altLang="en-US" sz="2000" dirty="0">
              <a:latin typeface="+mn-ea"/>
              <a:ea typeface="+mn-ea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10883123" y="8765628"/>
            <a:ext cx="1785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+mn-ea"/>
                <a:ea typeface="+mn-ea"/>
              </a:rPr>
              <a:t>6. </a:t>
            </a:r>
            <a:r>
              <a:rPr lang="zh-TW" altLang="en-US" sz="2000" dirty="0" smtClean="0">
                <a:latin typeface="+mn-ea"/>
                <a:ea typeface="+mn-ea"/>
              </a:rPr>
              <a:t>付款完成</a:t>
            </a:r>
            <a:endParaRPr lang="zh-TW" altLang="en-US" sz="2000" dirty="0">
              <a:latin typeface="+mn-ea"/>
              <a:ea typeface="+mn-ea"/>
            </a:endParaRPr>
          </a:p>
        </p:txBody>
      </p:sp>
      <p:pic>
        <p:nvPicPr>
          <p:cNvPr id="21" name="圖片 20" descr="0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6978" y="4519610"/>
            <a:ext cx="2003574" cy="4038597"/>
          </a:xfrm>
          <a:prstGeom prst="rect">
            <a:avLst/>
          </a:prstGeom>
        </p:spPr>
      </p:pic>
      <p:pic>
        <p:nvPicPr>
          <p:cNvPr id="26" name="圖片 25" descr="04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20400" y="4519610"/>
            <a:ext cx="1968528" cy="4071966"/>
          </a:xfrm>
          <a:prstGeom prst="rect">
            <a:avLst/>
          </a:prstGeom>
        </p:spPr>
      </p:pic>
      <p:pic>
        <p:nvPicPr>
          <p:cNvPr id="28" name="圖片 27" descr="7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1692" y="4538646"/>
            <a:ext cx="2000264" cy="4000500"/>
          </a:xfrm>
          <a:prstGeom prst="rect">
            <a:avLst/>
          </a:prstGeom>
        </p:spPr>
      </p:pic>
      <p:pic>
        <p:nvPicPr>
          <p:cNvPr id="29" name="圖片 28" descr="01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845" y="4510104"/>
            <a:ext cx="1922399" cy="3962400"/>
          </a:xfrm>
          <a:prstGeom prst="rect">
            <a:avLst/>
          </a:prstGeom>
        </p:spPr>
      </p:pic>
      <p:sp>
        <p:nvSpPr>
          <p:cNvPr id="31" name="文字方塊 30"/>
          <p:cNvSpPr txBox="1"/>
          <p:nvPr/>
        </p:nvSpPr>
        <p:spPr>
          <a:xfrm>
            <a:off x="2137843" y="8658046"/>
            <a:ext cx="24516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+mn-ea"/>
                <a:ea typeface="+mn-ea"/>
              </a:rPr>
              <a:t>2.</a:t>
            </a:r>
            <a:r>
              <a:rPr lang="zh-TW" altLang="en-US" sz="2000" dirty="0" smtClean="0">
                <a:latin typeface="+mn-ea"/>
              </a:rPr>
              <a:t>金流選擇</a:t>
            </a:r>
            <a:r>
              <a:rPr lang="en-US" altLang="zh-TW" sz="2000" dirty="0" smtClean="0">
                <a:latin typeface="+mn-ea"/>
              </a:rPr>
              <a:t>apply pay</a:t>
            </a:r>
            <a:endParaRPr lang="zh-TW" altLang="en-US" sz="2000" dirty="0" smtClean="0">
              <a:latin typeface="+mn-ea"/>
            </a:endParaRPr>
          </a:p>
          <a:p>
            <a:r>
              <a:rPr lang="en-US" altLang="zh-TW" sz="2000" dirty="0" smtClean="0">
                <a:latin typeface="+mn-ea"/>
                <a:ea typeface="+mn-ea"/>
              </a:rPr>
              <a:t> </a:t>
            </a:r>
            <a:endParaRPr lang="zh-TW" altLang="en-US" sz="2000" dirty="0">
              <a:latin typeface="+mn-ea"/>
              <a:ea typeface="+mn-ea"/>
            </a:endParaRPr>
          </a:p>
        </p:txBody>
      </p:sp>
      <p:pic>
        <p:nvPicPr>
          <p:cNvPr id="32" name="圖片 31" descr="000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89739" y="4538646"/>
            <a:ext cx="2143140" cy="4000528"/>
          </a:xfrm>
          <a:prstGeom prst="rect">
            <a:avLst/>
          </a:prstGeom>
        </p:spPr>
      </p:pic>
      <p:pic>
        <p:nvPicPr>
          <p:cNvPr id="17" name="圖片 16" descr="88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63862" y="4546046"/>
            <a:ext cx="2147710" cy="3995435"/>
          </a:xfrm>
          <a:prstGeom prst="rect">
            <a:avLst/>
          </a:prstGeom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433898" y="-2543164"/>
            <a:ext cx="11763416" cy="927100"/>
          </a:xfrm>
        </p:spPr>
        <p:txBody>
          <a:bodyPr/>
          <a:lstStyle/>
          <a:p>
            <a:r>
              <a:rPr lang="en-US" altLang="zh-TW" dirty="0" smtClean="0"/>
              <a:t>Line Pay(</a:t>
            </a:r>
            <a:r>
              <a:rPr lang="zh-TW" altLang="en-US" dirty="0" smtClean="0"/>
              <a:t>行動版</a:t>
            </a:r>
            <a:r>
              <a:rPr lang="en-US" altLang="zh-TW" dirty="0" smtClean="0"/>
              <a:t>)</a:t>
            </a:r>
            <a:br>
              <a:rPr lang="en-US" altLang="zh-TW" dirty="0" smtClean="0"/>
            </a:b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3F7DF9-604A-47B5-A6B2-65BB36F4F2B1}" type="slidenum">
              <a:rPr lang="en-US" altLang="zh-TW" smtClean="0"/>
              <a:pPr>
                <a:defRPr/>
              </a:pPr>
              <a:t>4</a:t>
            </a:fld>
            <a:endParaRPr lang="en-US" altLang="zh-TW"/>
          </a:p>
        </p:txBody>
      </p:sp>
      <p:pic>
        <p:nvPicPr>
          <p:cNvPr id="6" name="圖片 5" descr="相片 2018-4-11 下午3 18 2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8842" y="4420638"/>
            <a:ext cx="2016398" cy="4252143"/>
          </a:xfrm>
          <a:prstGeom prst="rect">
            <a:avLst/>
          </a:prstGeom>
        </p:spPr>
      </p:pic>
      <p:pic>
        <p:nvPicPr>
          <p:cNvPr id="7" name="圖片 6" descr="相片 2018-4-11 下午3 18 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3648" y="4453541"/>
            <a:ext cx="1891864" cy="4253083"/>
          </a:xfrm>
          <a:prstGeom prst="rect">
            <a:avLst/>
          </a:prstGeom>
        </p:spPr>
      </p:pic>
      <p:pic>
        <p:nvPicPr>
          <p:cNvPr id="11" name="圖片 10" descr="相片 2018-4-11 下午3 18 5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944476" y="4441981"/>
            <a:ext cx="2042494" cy="4269462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 bwMode="auto">
          <a:xfrm>
            <a:off x="9849369" y="8433209"/>
            <a:ext cx="714380" cy="249335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4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12074564" y="6305560"/>
            <a:ext cx="690837" cy="245081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4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1915719" y="8861337"/>
            <a:ext cx="15370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+mn-ea"/>
                <a:ea typeface="+mn-ea"/>
              </a:rPr>
              <a:t>2.</a:t>
            </a:r>
            <a:r>
              <a:rPr lang="zh-TW" altLang="en-US" sz="2000" dirty="0" smtClean="0">
                <a:latin typeface="+mn-ea"/>
                <a:ea typeface="+mn-ea"/>
              </a:rPr>
              <a:t> 金流選擇</a:t>
            </a:r>
            <a:r>
              <a:rPr lang="en-US" altLang="zh-TW" sz="2000" dirty="0" smtClean="0">
                <a:latin typeface="+mn-ea"/>
                <a:ea typeface="+mn-ea"/>
              </a:rPr>
              <a:t>Line pay</a:t>
            </a:r>
            <a:endParaRPr lang="zh-TW" altLang="en-US" sz="2000" dirty="0">
              <a:latin typeface="+mn-ea"/>
              <a:ea typeface="+mn-ea"/>
            </a:endParaRPr>
          </a:p>
        </p:txBody>
      </p:sp>
      <p:sp>
        <p:nvSpPr>
          <p:cNvPr id="21" name="文字方塊 20"/>
          <p:cNvSpPr txBox="1"/>
          <p:nvPr/>
        </p:nvSpPr>
        <p:spPr>
          <a:xfrm>
            <a:off x="9645672" y="8948766"/>
            <a:ext cx="116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+mn-ea"/>
                <a:ea typeface="+mn-ea"/>
              </a:rPr>
              <a:t>6.</a:t>
            </a:r>
            <a:r>
              <a:rPr lang="zh-TW" altLang="en-US" sz="2000" dirty="0" smtClean="0">
                <a:latin typeface="+mn-ea"/>
                <a:ea typeface="+mn-ea"/>
              </a:rPr>
              <a:t> 支付</a:t>
            </a:r>
            <a:endParaRPr lang="zh-TW" altLang="en-US" sz="2000" dirty="0">
              <a:latin typeface="+mn-ea"/>
              <a:ea typeface="+mn-ea"/>
            </a:endParaRPr>
          </a:p>
        </p:txBody>
      </p:sp>
      <p:sp>
        <p:nvSpPr>
          <p:cNvPr id="24" name="文字方塊 23"/>
          <p:cNvSpPr txBox="1"/>
          <p:nvPr/>
        </p:nvSpPr>
        <p:spPr>
          <a:xfrm>
            <a:off x="117081" y="8776461"/>
            <a:ext cx="16704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>
                <a:latin typeface="+mn-ea"/>
                <a:ea typeface="+mn-ea"/>
              </a:rPr>
              <a:t>1.</a:t>
            </a:r>
            <a:r>
              <a:rPr lang="zh-TW" altLang="en-US" sz="2000" dirty="0" smtClean="0">
                <a:latin typeface="+mn-ea"/>
                <a:ea typeface="+mn-ea"/>
              </a:rPr>
              <a:t> 將商品加入購物車</a:t>
            </a:r>
            <a:endParaRPr lang="zh-TW" altLang="en-US" sz="2000" dirty="0">
              <a:latin typeface="+mn-ea"/>
              <a:ea typeface="+mn-ea"/>
            </a:endParaRPr>
          </a:p>
        </p:txBody>
      </p:sp>
      <p:pic>
        <p:nvPicPr>
          <p:cNvPr id="25" name="圖片 24" descr="01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74" y="4381811"/>
            <a:ext cx="2239847" cy="4285441"/>
          </a:xfrm>
          <a:prstGeom prst="rect">
            <a:avLst/>
          </a:prstGeom>
        </p:spPr>
      </p:pic>
      <p:sp>
        <p:nvSpPr>
          <p:cNvPr id="26" name="文字方塊 25"/>
          <p:cNvSpPr txBox="1"/>
          <p:nvPr/>
        </p:nvSpPr>
        <p:spPr>
          <a:xfrm>
            <a:off x="7210531" y="8993734"/>
            <a:ext cx="211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+mn-ea"/>
                <a:ea typeface="+mn-ea"/>
              </a:rPr>
              <a:t>5. </a:t>
            </a:r>
            <a:r>
              <a:rPr lang="zh-TW" altLang="en-US" sz="2000" dirty="0" smtClean="0">
                <a:latin typeface="+mn-ea"/>
                <a:ea typeface="+mn-ea"/>
              </a:rPr>
              <a:t>於</a:t>
            </a:r>
            <a:r>
              <a:rPr lang="en-US" altLang="zh-TW" sz="2000" dirty="0" smtClean="0">
                <a:latin typeface="+mn-ea"/>
                <a:ea typeface="+mn-ea"/>
              </a:rPr>
              <a:t>Line</a:t>
            </a:r>
            <a:r>
              <a:rPr lang="zh-TW" altLang="en-US" sz="2000" dirty="0" smtClean="0">
                <a:latin typeface="+mn-ea"/>
                <a:ea typeface="+mn-ea"/>
              </a:rPr>
              <a:t>中打開</a:t>
            </a:r>
            <a:r>
              <a:rPr lang="en-US" altLang="zh-TW" sz="2000" dirty="0" smtClean="0">
                <a:latin typeface="+mn-ea"/>
                <a:ea typeface="+mn-ea"/>
              </a:rPr>
              <a:t> </a:t>
            </a:r>
            <a:r>
              <a:rPr lang="zh-TW" altLang="en-US" sz="2000" dirty="0" smtClean="0">
                <a:latin typeface="+mn-ea"/>
                <a:ea typeface="+mn-ea"/>
              </a:rPr>
              <a:t> </a:t>
            </a:r>
            <a:endParaRPr lang="zh-TW" altLang="en-US" sz="2000" dirty="0">
              <a:latin typeface="+mn-ea"/>
              <a:ea typeface="+mn-ea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11416692" y="8907517"/>
            <a:ext cx="1188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+mn-ea"/>
                <a:ea typeface="+mn-ea"/>
              </a:rPr>
              <a:t>7.</a:t>
            </a:r>
            <a:r>
              <a:rPr lang="zh-TW" altLang="en-US" sz="2000" dirty="0" smtClean="0">
                <a:latin typeface="+mn-ea"/>
                <a:ea typeface="+mn-ea"/>
              </a:rPr>
              <a:t> 付款</a:t>
            </a:r>
            <a:endParaRPr lang="zh-TW" altLang="en-US" sz="2000" dirty="0">
              <a:latin typeface="+mn-ea"/>
              <a:ea typeface="+mn-ea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01608" y="3233726"/>
            <a:ext cx="122158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dirty="0" smtClean="0">
                <a:latin typeface="+mn-ea"/>
                <a:ea typeface="+mn-ea"/>
              </a:rPr>
              <a:t>於行動版商品明細頁點選加入購物車，並於結帳頁面選擇，金流</a:t>
            </a:r>
            <a:r>
              <a:rPr lang="en-US" altLang="zh-TW" sz="2800" dirty="0" smtClean="0">
                <a:latin typeface="+mn-ea"/>
                <a:ea typeface="+mn-ea"/>
              </a:rPr>
              <a:t>【Line Pay】</a:t>
            </a:r>
            <a:r>
              <a:rPr lang="zh-TW" altLang="en-US" sz="2800" dirty="0" smtClean="0">
                <a:latin typeface="+mn-ea"/>
                <a:ea typeface="+mn-ea"/>
              </a:rPr>
              <a:t>，並點選確認訂單後於</a:t>
            </a:r>
            <a:r>
              <a:rPr lang="en-US" altLang="zh-TW" sz="2800" dirty="0" smtClean="0">
                <a:latin typeface="+mn-ea"/>
                <a:ea typeface="+mn-ea"/>
              </a:rPr>
              <a:t>Line</a:t>
            </a:r>
            <a:r>
              <a:rPr lang="zh-TW" altLang="en-US" sz="2800" dirty="0" smtClean="0">
                <a:latin typeface="+mn-ea"/>
                <a:ea typeface="+mn-ea"/>
              </a:rPr>
              <a:t>點選驗證即可完成後續付款流程</a:t>
            </a:r>
            <a:r>
              <a:rPr lang="zh-TW" altLang="en-US" sz="3600" dirty="0" smtClean="0"/>
              <a:t>。</a:t>
            </a:r>
            <a:endParaRPr lang="en-US" altLang="zh-TW" sz="3600" dirty="0" smtClean="0"/>
          </a:p>
        </p:txBody>
      </p:sp>
      <p:pic>
        <p:nvPicPr>
          <p:cNvPr id="23" name="圖片 22" descr="000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70948" y="4385109"/>
            <a:ext cx="2078589" cy="4285925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616637" y="2140344"/>
            <a:ext cx="4202369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 smtClean="0">
                <a:latin typeface="+mn-ea"/>
                <a:ea typeface="+mn-ea"/>
              </a:rPr>
              <a:t>Line Pay(</a:t>
            </a:r>
            <a:r>
              <a:rPr lang="zh-TW" altLang="en-US" dirty="0" smtClean="0">
                <a:latin typeface="+mn-ea"/>
                <a:ea typeface="+mn-ea"/>
              </a:rPr>
              <a:t>行動版</a:t>
            </a:r>
            <a:r>
              <a:rPr lang="en-US" altLang="zh-TW" dirty="0" smtClean="0">
                <a:latin typeface="+mn-ea"/>
                <a:ea typeface="+mn-ea"/>
              </a:rPr>
              <a:t>)</a:t>
            </a:r>
            <a:endParaRPr lang="zh-TW" altLang="en-US" dirty="0">
              <a:latin typeface="+mn-ea"/>
              <a:ea typeface="+mn-ea"/>
            </a:endParaRPr>
          </a:p>
        </p:txBody>
      </p:sp>
      <p:sp>
        <p:nvSpPr>
          <p:cNvPr id="32" name="文字方塊 31"/>
          <p:cNvSpPr txBox="1"/>
          <p:nvPr/>
        </p:nvSpPr>
        <p:spPr>
          <a:xfrm>
            <a:off x="3627818" y="8908939"/>
            <a:ext cx="1725866" cy="7053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+mn-ea"/>
                <a:ea typeface="+mn-ea"/>
              </a:rPr>
              <a:t>3. </a:t>
            </a:r>
            <a:r>
              <a:rPr lang="zh-TW" altLang="en-US" sz="2000" dirty="0" smtClean="0">
                <a:latin typeface="+mn-ea"/>
                <a:ea typeface="+mn-ea"/>
              </a:rPr>
              <a:t>點選商品結帳</a:t>
            </a:r>
            <a:endParaRPr lang="zh-TW" altLang="en-US" sz="2000" dirty="0">
              <a:latin typeface="+mn-ea"/>
              <a:ea typeface="+mn-ea"/>
            </a:endParaRPr>
          </a:p>
        </p:txBody>
      </p:sp>
      <p:pic>
        <p:nvPicPr>
          <p:cNvPr id="33" name="圖片 32" descr="03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916489" y="4348307"/>
            <a:ext cx="2000264" cy="4291195"/>
          </a:xfrm>
          <a:prstGeom prst="rect">
            <a:avLst/>
          </a:prstGeom>
        </p:spPr>
      </p:pic>
      <p:sp>
        <p:nvSpPr>
          <p:cNvPr id="35" name="矩形 34"/>
          <p:cNvSpPr/>
          <p:nvPr/>
        </p:nvSpPr>
        <p:spPr bwMode="auto">
          <a:xfrm>
            <a:off x="8659700" y="6603779"/>
            <a:ext cx="571504" cy="285752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4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31" name="圖片 30" descr="66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23823" y="4383784"/>
            <a:ext cx="1928825" cy="4310066"/>
          </a:xfrm>
          <a:prstGeom prst="rect">
            <a:avLst/>
          </a:prstGeom>
        </p:spPr>
      </p:pic>
      <p:sp>
        <p:nvSpPr>
          <p:cNvPr id="34" name="文字方塊 33"/>
          <p:cNvSpPr txBox="1"/>
          <p:nvPr/>
        </p:nvSpPr>
        <p:spPr>
          <a:xfrm>
            <a:off x="5467026" y="8885591"/>
            <a:ext cx="1725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+mn-ea"/>
                <a:ea typeface="+mn-ea"/>
              </a:rPr>
              <a:t>4.</a:t>
            </a:r>
            <a:r>
              <a:rPr lang="zh-TW" altLang="en-US" sz="2000" dirty="0" smtClean="0">
                <a:latin typeface="+mn-ea"/>
                <a:ea typeface="+mn-ea"/>
              </a:rPr>
              <a:t>點選付款確認</a:t>
            </a:r>
            <a:endParaRPr lang="zh-TW" altLang="en-US" sz="2000" dirty="0">
              <a:latin typeface="+mn-ea"/>
              <a:ea typeface="+mn-ea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Line Pay(</a:t>
            </a:r>
            <a:r>
              <a:rPr lang="zh-TW" altLang="en-US" dirty="0" smtClean="0"/>
              <a:t>網頁版</a:t>
            </a:r>
            <a:r>
              <a:rPr lang="en-US" altLang="zh-TW" dirty="0" smtClean="0"/>
              <a:t>)</a:t>
            </a:r>
          </a:p>
        </p:txBody>
      </p:sp>
      <p:sp>
        <p:nvSpPr>
          <p:cNvPr id="8196" name="投影片編號版面配置區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510E779-1745-4165-A6F7-E38C670EE106}" type="slidenum">
              <a:rPr lang="en-US" altLang="zh-TW" smtClean="0"/>
              <a:pPr/>
              <a:t>5</a:t>
            </a:fld>
            <a:endParaRPr lang="en-US" altLang="zh-TW" smtClean="0"/>
          </a:p>
        </p:txBody>
      </p:sp>
      <p:sp>
        <p:nvSpPr>
          <p:cNvPr id="8195" name="內容版面配置區 12"/>
          <p:cNvSpPr>
            <a:spLocks noGrp="1"/>
          </p:cNvSpPr>
          <p:nvPr>
            <p:ph idx="1"/>
          </p:nvPr>
        </p:nvSpPr>
        <p:spPr>
          <a:xfrm>
            <a:off x="596900" y="3378200"/>
            <a:ext cx="11334788" cy="1141410"/>
          </a:xfrm>
        </p:spPr>
        <p:txBody>
          <a:bodyPr/>
          <a:lstStyle/>
          <a:p>
            <a:r>
              <a:rPr lang="zh-TW" altLang="en-US" dirty="0" smtClean="0"/>
              <a:t>於網頁版商品明細頁點選加入購物車，並於結帳頁面選擇，金流</a:t>
            </a:r>
            <a:r>
              <a:rPr lang="en-US" altLang="zh-TW" dirty="0" smtClean="0"/>
              <a:t>【Line Pay】</a:t>
            </a:r>
            <a:r>
              <a:rPr lang="zh-TW" altLang="en-US" dirty="0" smtClean="0"/>
              <a:t>，並點選確認訂單後於</a:t>
            </a:r>
            <a:r>
              <a:rPr lang="en-US" altLang="zh-TW" dirty="0" smtClean="0"/>
              <a:t>Line</a:t>
            </a:r>
            <a:r>
              <a:rPr lang="zh-TW" altLang="en-US" dirty="0" smtClean="0"/>
              <a:t>點選驗證即可完成後續付款流程。</a:t>
            </a:r>
            <a:endParaRPr lang="en-US" altLang="zh-TW" dirty="0" smtClean="0"/>
          </a:p>
          <a:p>
            <a:endParaRPr lang="en-US" altLang="zh-TW" dirty="0" smtClean="0"/>
          </a:p>
        </p:txBody>
      </p:sp>
      <p:sp>
        <p:nvSpPr>
          <p:cNvPr id="9" name="文字方塊 8"/>
          <p:cNvSpPr txBox="1"/>
          <p:nvPr/>
        </p:nvSpPr>
        <p:spPr>
          <a:xfrm>
            <a:off x="0" y="4805362"/>
            <a:ext cx="12874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+mn-ea"/>
              </a:rPr>
              <a:t>1. </a:t>
            </a:r>
            <a:r>
              <a:rPr lang="zh-TW" altLang="en-US" sz="2000" dirty="0" smtClean="0">
                <a:latin typeface="+mn-ea"/>
                <a:ea typeface="+mn-ea"/>
              </a:rPr>
              <a:t>將商品加入 購物車</a:t>
            </a:r>
            <a:endParaRPr lang="zh-TW" altLang="en-US" sz="2000" dirty="0">
              <a:latin typeface="+mn-ea"/>
              <a:ea typeface="+mn-ea"/>
            </a:endParaRPr>
          </a:p>
        </p:txBody>
      </p:sp>
      <p:pic>
        <p:nvPicPr>
          <p:cNvPr id="18" name="圖片 17" descr="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8020" y="4591048"/>
            <a:ext cx="2873061" cy="2375314"/>
          </a:xfrm>
          <a:prstGeom prst="rect">
            <a:avLst/>
          </a:prstGeom>
        </p:spPr>
      </p:pic>
      <p:sp>
        <p:nvSpPr>
          <p:cNvPr id="20" name="文字方塊 19"/>
          <p:cNvSpPr txBox="1"/>
          <p:nvPr/>
        </p:nvSpPr>
        <p:spPr>
          <a:xfrm>
            <a:off x="147628" y="7181850"/>
            <a:ext cx="13382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+mn-ea"/>
                <a:ea typeface="+mn-ea"/>
              </a:rPr>
              <a:t>2.</a:t>
            </a:r>
            <a:r>
              <a:rPr lang="zh-TW" altLang="en-US" sz="2000" dirty="0" smtClean="0">
                <a:latin typeface="+mn-ea"/>
                <a:ea typeface="+mn-ea"/>
              </a:rPr>
              <a:t> 於結帳頁面金流選擇</a:t>
            </a:r>
            <a:r>
              <a:rPr lang="en-US" altLang="zh-TW" sz="2000" dirty="0" smtClean="0">
                <a:latin typeface="+mn-ea"/>
                <a:ea typeface="+mn-ea"/>
              </a:rPr>
              <a:t>Line Pay</a:t>
            </a:r>
            <a:endParaRPr lang="zh-TW" altLang="en-US" sz="2000" dirty="0">
              <a:latin typeface="+mn-ea"/>
              <a:ea typeface="+mn-ea"/>
            </a:endParaRPr>
          </a:p>
        </p:txBody>
      </p:sp>
      <p:pic>
        <p:nvPicPr>
          <p:cNvPr id="13" name="圖片 12" descr="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7426" y="6805626"/>
            <a:ext cx="3267086" cy="2614642"/>
          </a:xfrm>
          <a:prstGeom prst="rect">
            <a:avLst/>
          </a:prstGeom>
        </p:spPr>
      </p:pic>
      <p:pic>
        <p:nvPicPr>
          <p:cNvPr id="15" name="圖片 14" descr="相片 2018-4-11 下午3 18 27.png"/>
          <p:cNvPicPr>
            <a:picLocks noChangeAspect="1"/>
          </p:cNvPicPr>
          <p:nvPr/>
        </p:nvPicPr>
        <p:blipFill rotWithShape="1">
          <a:blip r:embed="rId5" cstate="print"/>
          <a:srcRect l="-4171" t="15435" b="36958"/>
          <a:stretch/>
        </p:blipFill>
        <p:spPr>
          <a:xfrm>
            <a:off x="5645144" y="7234254"/>
            <a:ext cx="3000396" cy="2281895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1144550" y="4733924"/>
            <a:ext cx="3332108" cy="2081237"/>
            <a:chOff x="-7683113" y="3392473"/>
            <a:chExt cx="5448672" cy="4345965"/>
          </a:xfrm>
        </p:grpSpPr>
        <p:pic>
          <p:nvPicPr>
            <p:cNvPr id="2" name="圖片 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-7683113" y="3392473"/>
              <a:ext cx="5448672" cy="4345965"/>
            </a:xfrm>
            <a:prstGeom prst="rect">
              <a:avLst/>
            </a:prstGeom>
          </p:spPr>
        </p:pic>
        <p:sp>
          <p:nvSpPr>
            <p:cNvPr id="3" name="圓角矩形 2"/>
            <p:cNvSpPr/>
            <p:nvPr/>
          </p:nvSpPr>
          <p:spPr bwMode="auto">
            <a:xfrm>
              <a:off x="-3968337" y="7037040"/>
              <a:ext cx="1637883" cy="576064"/>
            </a:xfrm>
            <a:prstGeom prst="roundRect">
              <a:avLst/>
            </a:prstGeom>
            <a:noFill/>
            <a:ln w="254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TW" altLang="en-US" sz="4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</p:grpSp>
      <p:sp>
        <p:nvSpPr>
          <p:cNvPr id="19" name="文字方塊 18"/>
          <p:cNvSpPr txBox="1"/>
          <p:nvPr/>
        </p:nvSpPr>
        <p:spPr>
          <a:xfrm>
            <a:off x="4534448" y="7308942"/>
            <a:ext cx="12207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+mn-ea"/>
                <a:ea typeface="+mn-ea"/>
              </a:rPr>
              <a:t>4.</a:t>
            </a:r>
            <a:r>
              <a:rPr lang="zh-TW" altLang="en-US" sz="2000" dirty="0" smtClean="0">
                <a:latin typeface="+mn-ea"/>
                <a:ea typeface="+mn-ea"/>
              </a:rPr>
              <a:t> 於</a:t>
            </a:r>
            <a:r>
              <a:rPr lang="en-US" altLang="zh-TW" sz="2000" dirty="0" smtClean="0">
                <a:latin typeface="+mn-ea"/>
                <a:ea typeface="+mn-ea"/>
              </a:rPr>
              <a:t>Line pay</a:t>
            </a:r>
            <a:r>
              <a:rPr lang="zh-TW" altLang="en-US" sz="2000" dirty="0" smtClean="0">
                <a:latin typeface="+mn-ea"/>
                <a:ea typeface="+mn-ea"/>
              </a:rPr>
              <a:t> 中打開</a:t>
            </a:r>
            <a:endParaRPr lang="zh-TW" altLang="en-US" sz="2000" dirty="0">
              <a:latin typeface="+mn-ea"/>
              <a:ea typeface="+mn-ea"/>
            </a:endParaRPr>
          </a:p>
        </p:txBody>
      </p:sp>
      <p:sp>
        <p:nvSpPr>
          <p:cNvPr id="23" name="文字方塊 22"/>
          <p:cNvSpPr txBox="1"/>
          <p:nvPr/>
        </p:nvSpPr>
        <p:spPr>
          <a:xfrm>
            <a:off x="4457495" y="4696957"/>
            <a:ext cx="12144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+mn-ea"/>
                <a:ea typeface="+mn-ea"/>
              </a:rPr>
              <a:t>3.</a:t>
            </a:r>
            <a:r>
              <a:rPr lang="zh-TW" altLang="en-US" sz="2000" dirty="0" smtClean="0">
                <a:latin typeface="+mn-ea"/>
                <a:ea typeface="+mn-ea"/>
              </a:rPr>
              <a:t> 點選確認訂單</a:t>
            </a:r>
            <a:endParaRPr lang="zh-TW" altLang="en-US" sz="2000" dirty="0">
              <a:latin typeface="+mn-ea"/>
              <a:ea typeface="+mn-ea"/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8666166" y="4529110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+mn-ea"/>
                <a:ea typeface="+mn-ea"/>
              </a:rPr>
              <a:t>5.</a:t>
            </a:r>
            <a:r>
              <a:rPr lang="zh-TW" altLang="en-US" sz="2000" dirty="0" smtClean="0">
                <a:latin typeface="+mn-ea"/>
                <a:ea typeface="+mn-ea"/>
              </a:rPr>
              <a:t> 支付</a:t>
            </a:r>
            <a:endParaRPr lang="zh-TW" altLang="en-US" sz="2000" dirty="0">
              <a:latin typeface="+mn-ea"/>
              <a:ea typeface="+mn-ea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8747889" y="7394028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+mn-ea"/>
                <a:ea typeface="+mn-ea"/>
              </a:rPr>
              <a:t>6.</a:t>
            </a:r>
            <a:r>
              <a:rPr lang="zh-TW" altLang="en-US" sz="2000" dirty="0" smtClean="0">
                <a:latin typeface="+mn-ea"/>
                <a:ea typeface="+mn-ea"/>
              </a:rPr>
              <a:t> 付款</a:t>
            </a:r>
            <a:endParaRPr lang="zh-TW" altLang="en-US" sz="2000" dirty="0">
              <a:latin typeface="+mn-ea"/>
              <a:ea typeface="+mn-ea"/>
            </a:endParaRPr>
          </a:p>
        </p:txBody>
      </p:sp>
      <p:sp>
        <p:nvSpPr>
          <p:cNvPr id="28" name="圓角矩形 27"/>
          <p:cNvSpPr/>
          <p:nvPr/>
        </p:nvSpPr>
        <p:spPr bwMode="auto">
          <a:xfrm>
            <a:off x="1358865" y="9234518"/>
            <a:ext cx="642942" cy="142876"/>
          </a:xfrm>
          <a:prstGeom prst="roundRect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4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29" name="圓角矩形 28"/>
          <p:cNvSpPr/>
          <p:nvPr/>
        </p:nvSpPr>
        <p:spPr bwMode="auto">
          <a:xfrm>
            <a:off x="7810334" y="8991762"/>
            <a:ext cx="642942" cy="285752"/>
          </a:xfrm>
          <a:prstGeom prst="roundRect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4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31" name="圖片 30" descr="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717109" y="4519610"/>
            <a:ext cx="3071835" cy="2571768"/>
          </a:xfrm>
          <a:prstGeom prst="rect">
            <a:avLst/>
          </a:prstGeom>
        </p:spPr>
      </p:pic>
      <p:pic>
        <p:nvPicPr>
          <p:cNvPr id="32" name="圖片 31" descr="2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82080" y="7254597"/>
            <a:ext cx="3141705" cy="2286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2992796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hoto - One Columns">
  <a:themeElements>
    <a:clrScheme name="Photo - One Column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One Columns">
      <a:majorFont>
        <a:latin typeface="Microsoft JhengHei"/>
        <a:ea typeface="Microsoft JhengHei"/>
        <a:cs typeface=""/>
      </a:majorFont>
      <a:minorFont>
        <a:latin typeface="Microsoft JhengHei"/>
        <a:ea typeface="Microsoft Jheng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Photo - One Column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reak Page">
  <a:themeElements>
    <a:clrScheme name="Break Pag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reak Page">
      <a:majorFont>
        <a:latin typeface="Microsoft JhengHei"/>
        <a:ea typeface="Microsoft JhengHei"/>
        <a:cs typeface=""/>
      </a:majorFont>
      <a:minorFont>
        <a:latin typeface="Microsoft JhengHei"/>
        <a:ea typeface="Microsoft Jheng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reak Pag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End Page">
  <a:themeElements>
    <a:clrScheme name="End Pag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nd Page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End Pag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7665</TotalTime>
  <Pages>0</Pages>
  <Words>265</Words>
  <Characters>0</Characters>
  <Application>Microsoft Office PowerPoint</Application>
  <PresentationFormat>自訂</PresentationFormat>
  <Lines>0</Lines>
  <Paragraphs>36</Paragraphs>
  <Slides>6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6</vt:i4>
      </vt:variant>
      <vt:variant>
        <vt:lpstr>投影片標題</vt:lpstr>
      </vt:variant>
      <vt:variant>
        <vt:i4>6</vt:i4>
      </vt:variant>
    </vt:vector>
  </HeadingPairs>
  <TitlesOfParts>
    <vt:vector size="12" baseType="lpstr">
      <vt:lpstr>Photo - One Columns</vt:lpstr>
      <vt:lpstr>Break Page</vt:lpstr>
      <vt:lpstr>End Page</vt:lpstr>
      <vt:lpstr>自訂設計</vt:lpstr>
      <vt:lpstr>1_自訂設計</vt:lpstr>
      <vt:lpstr>2_自訂設計</vt:lpstr>
      <vt:lpstr>投影片 1</vt:lpstr>
      <vt:lpstr>大綱</vt:lpstr>
      <vt:lpstr>Apple Pay (行動版)</vt:lpstr>
      <vt:lpstr>Line Pay(行動版) </vt:lpstr>
      <vt:lpstr>Line Pay(網頁版)</vt:lpstr>
      <vt:lpstr>投影片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shop123</cp:lastModifiedBy>
  <cp:revision>700</cp:revision>
  <dcterms:modified xsi:type="dcterms:W3CDTF">2018-11-19T09:01:45Z</dcterms:modified>
</cp:coreProperties>
</file>