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5pPr>
    <a:lvl6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6pPr>
    <a:lvl7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7pPr>
    <a:lvl8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8pPr>
    <a:lvl9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4200" b="0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PT Sans"/>
        <a:ea typeface="PT Sans"/>
        <a:cs typeface="PT Sans"/>
        <a:sym typeface="PT San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DADADA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E7F3F4"/>
          </a:solidFill>
        </a:fill>
      </a:tcStyle>
    </a:wholeTbl>
    <a:band2H>
      <a:tcTxStyle/>
      <a:tcStyle>
        <a:tcBdr/>
        <a:fill>
          <a:solidFill>
            <a:srgbClr val="F3F9FA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/>
      <a:tcStyle>
        <a:tcBdr/>
        <a:fill>
          <a:solidFill>
            <a:srgbClr val="EFF3E9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/>
      <a:tcStyle>
        <a:tcBdr/>
        <a:fill>
          <a:solidFill>
            <a:srgbClr val="FDEEE8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>
          <a:latin typeface="PT Sans"/>
          <a:ea typeface="PT Sans"/>
          <a:cs typeface="PT Sans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46" d="100"/>
          <a:sy n="46" d="100"/>
        </p:scale>
        <p:origin x="-1332" y="-660"/>
      </p:cViewPr>
      <p:guideLst>
        <p:guide orient="horz" pos="3072"/>
        <p:guide pos="4096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648" y="5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E3A5EB3-04DE-454C-8EA6-38C43617D0BB}" type="datetimeFigureOut">
              <a:rPr lang="zh-TW" altLang="en-US" smtClean="0"/>
              <a:pPr/>
              <a:t>2020/3/18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BE6B0F-69C7-4931-A915-563CD55E6700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645379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63" name="Shape 63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85727698"/>
      </p:ext>
    </p:extLst>
  </p:cSld>
  <p:clrMap bg1="lt1" tx1="dk1" bg2="lt2" tx2="dk2" accent1="accent1" accent2="accent2" accent3="accent3" accent4="accent4" accent5="accent5" accent6="accent6" hlink="hlink" folHlink="folHlink"/>
  <p:notesStyle>
    <a:lvl1pPr latinLnBrk="0">
      <a:defRPr>
        <a:latin typeface="+mn-lt"/>
        <a:ea typeface="+mn-ea"/>
        <a:cs typeface="+mn-cs"/>
        <a:sym typeface="Helvetica Neue"/>
      </a:defRPr>
    </a:lvl1pPr>
    <a:lvl2pPr indent="228600" latinLnBrk="0">
      <a:defRPr>
        <a:latin typeface="+mn-lt"/>
        <a:ea typeface="+mn-ea"/>
        <a:cs typeface="+mn-cs"/>
        <a:sym typeface="Helvetica Neue"/>
      </a:defRPr>
    </a:lvl2pPr>
    <a:lvl3pPr indent="457200" latinLnBrk="0">
      <a:defRPr>
        <a:latin typeface="+mn-lt"/>
        <a:ea typeface="+mn-ea"/>
        <a:cs typeface="+mn-cs"/>
        <a:sym typeface="Helvetica Neue"/>
      </a:defRPr>
    </a:lvl3pPr>
    <a:lvl4pPr indent="685800" latinLnBrk="0">
      <a:defRPr>
        <a:latin typeface="+mn-lt"/>
        <a:ea typeface="+mn-ea"/>
        <a:cs typeface="+mn-cs"/>
        <a:sym typeface="Helvetica Neue"/>
      </a:defRPr>
    </a:lvl4pPr>
    <a:lvl5pPr indent="914400" latinLnBrk="0">
      <a:defRPr>
        <a:latin typeface="+mn-lt"/>
        <a:ea typeface="+mn-ea"/>
        <a:cs typeface="+mn-cs"/>
        <a:sym typeface="Helvetica Neue"/>
      </a:defRPr>
    </a:lvl5pPr>
    <a:lvl6pPr indent="1143000" latinLnBrk="0">
      <a:defRPr>
        <a:latin typeface="+mn-lt"/>
        <a:ea typeface="+mn-ea"/>
        <a:cs typeface="+mn-cs"/>
        <a:sym typeface="Helvetica Neue"/>
      </a:defRPr>
    </a:lvl6pPr>
    <a:lvl7pPr indent="1371600" latinLnBrk="0">
      <a:defRPr>
        <a:latin typeface="+mn-lt"/>
        <a:ea typeface="+mn-ea"/>
        <a:cs typeface="+mn-cs"/>
        <a:sym typeface="Helvetica Neue"/>
      </a:defRPr>
    </a:lvl7pPr>
    <a:lvl8pPr indent="1600200" latinLnBrk="0">
      <a:defRPr>
        <a:latin typeface="+mn-lt"/>
        <a:ea typeface="+mn-ea"/>
        <a:cs typeface="+mn-cs"/>
        <a:sym typeface="Helvetica Neue"/>
      </a:defRPr>
    </a:lvl8pPr>
    <a:lvl9pPr indent="1828800" latinLnBrk="0">
      <a:defRPr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image.png" descr="image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21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22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image.png" descr="image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0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31" name="線條"/>
          <p:cNvSpPr/>
          <p:nvPr/>
        </p:nvSpPr>
        <p:spPr>
          <a:xfrm>
            <a:off x="609599" y="2514600"/>
            <a:ext cx="5951539" cy="0"/>
          </a:xfrm>
          <a:prstGeom prst="line">
            <a:avLst/>
          </a:prstGeom>
          <a:ln w="25400">
            <a:solidFill>
              <a:srgbClr val="373635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32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2269870" y="381000"/>
            <a:ext cx="363373" cy="356336"/>
          </a:xfrm>
          <a:prstGeom prst="rect">
            <a:avLst/>
          </a:prstGeom>
        </p:spPr>
        <p:txBody>
          <a:bodyPr anchor="t"/>
          <a:lstStyle>
            <a:lvl1pPr algn="ctr">
              <a:defRPr sz="1800" b="1">
                <a:solidFill>
                  <a:srgbClr val="F05172"/>
                </a:solidFill>
                <a:latin typeface="PT Sans"/>
                <a:ea typeface="PT Sans"/>
                <a:cs typeface="PT Sans"/>
                <a:sym typeface="PT Sans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image.png" descr="image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40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1" name="線條"/>
          <p:cNvSpPr/>
          <p:nvPr/>
        </p:nvSpPr>
        <p:spPr>
          <a:xfrm>
            <a:off x="609600" y="2271712"/>
            <a:ext cx="11795125" cy="1588"/>
          </a:xfrm>
          <a:prstGeom prst="line">
            <a:avLst/>
          </a:prstGeom>
          <a:ln w="25400">
            <a:solidFill>
              <a:srgbClr val="373635"/>
            </a:solidFill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42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12269870" y="381000"/>
            <a:ext cx="363373" cy="356336"/>
          </a:xfrm>
          <a:prstGeom prst="rect">
            <a:avLst/>
          </a:prstGeom>
        </p:spPr>
        <p:txBody>
          <a:bodyPr anchor="t"/>
          <a:lstStyle>
            <a:lvl1pPr algn="ctr">
              <a:defRPr sz="1800" b="1">
                <a:solidFill>
                  <a:srgbClr val="F05172"/>
                </a:solidFill>
                <a:latin typeface="PT Sans"/>
                <a:ea typeface="PT Sans"/>
                <a:cs typeface="PT Sans"/>
                <a:sym typeface="PT Sans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" name="image.png" descr="image.png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0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1" name="image.png" descr="image.pn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2" name="image.png" descr="image.png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3" name="image.png" descr="image.pn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4" name="image.png" descr="image.png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55" name="image.png" descr="image.png"/>
          <p:cNvPicPr>
            <a:picLocks noChangeAspect="1"/>
          </p:cNvPicPr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56" name="幻燈片編號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.png" descr="image.png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pic>
        <p:nvPicPr>
          <p:cNvPr id="3" name="image.png" descr="image.png"/>
          <p:cNvPicPr>
            <a:picLocks noChangeAspect="1"/>
          </p:cNvPicPr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  <p:sp>
        <p:nvSpPr>
          <p:cNvPr id="4" name="大標題文字"/>
          <p:cNvSpPr txBox="1">
            <a:spLocks noGrp="1"/>
          </p:cNvSpPr>
          <p:nvPr>
            <p:ph type="title"/>
          </p:nvPr>
        </p:nvSpPr>
        <p:spPr>
          <a:xfrm>
            <a:off x="650240" y="130951"/>
            <a:ext cx="11704320" cy="214488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/>
          <a:lstStyle/>
          <a:p>
            <a:r>
              <a:t>大標題文字</a:t>
            </a:r>
          </a:p>
        </p:txBody>
      </p:sp>
      <p:sp>
        <p:nvSpPr>
          <p:cNvPr id="5" name="內文層級一…"/>
          <p:cNvSpPr txBox="1">
            <a:spLocks noGrp="1"/>
          </p:cNvSpPr>
          <p:nvPr>
            <p:ph type="body" idx="1"/>
          </p:nvPr>
        </p:nvSpPr>
        <p:spPr>
          <a:xfrm>
            <a:off x="650240" y="2275840"/>
            <a:ext cx="11704320" cy="747776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/>
          <a:lstStyle/>
          <a:p>
            <a:r>
              <a:t>內文層級一</a:t>
            </a:r>
          </a:p>
          <a:p>
            <a:pPr lvl="1"/>
            <a:r>
              <a:t>內文層級二</a:t>
            </a:r>
          </a:p>
          <a:p>
            <a:pPr lvl="2"/>
            <a:r>
              <a:t>內文層級三</a:t>
            </a:r>
          </a:p>
          <a:p>
            <a:pPr lvl="3"/>
            <a:r>
              <a:t>內文層級四</a:t>
            </a:r>
          </a:p>
          <a:p>
            <a:pPr lvl="4"/>
            <a:r>
              <a:t>內文層級五</a:t>
            </a:r>
          </a:p>
        </p:txBody>
      </p:sp>
      <p:sp>
        <p:nvSpPr>
          <p:cNvPr id="6" name="幻燈片編號"/>
          <p:cNvSpPr txBox="1">
            <a:spLocks noGrp="1"/>
          </p:cNvSpPr>
          <p:nvPr>
            <p:ph type="sldNum" sz="quarter" idx="2"/>
          </p:nvPr>
        </p:nvSpPr>
        <p:spPr>
          <a:xfrm>
            <a:off x="6285653" y="8779792"/>
            <a:ext cx="3034454" cy="520701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ransition spd="med"/>
  <p:txStyles>
    <p:titleStyle>
      <a:lvl1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1pPr>
      <a:lvl2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2pPr>
      <a:lvl3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3pPr>
      <a:lvl4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4pPr>
      <a:lvl5pPr marL="0" marR="0" indent="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5pPr>
      <a:lvl6pPr marL="0" marR="0" indent="4572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6pPr>
      <a:lvl7pPr marL="0" marR="0" indent="9144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7pPr>
      <a:lvl8pPr marL="0" marR="0" indent="13716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8pPr>
      <a:lvl9pPr marL="0" marR="0" indent="1828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36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»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1pPr>
      <a:lvl2pPr marL="838200" marR="0" indent="-3810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–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2pPr>
      <a:lvl3pPr marL="12192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•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3pPr>
      <a:lvl4pPr marL="16764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–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4pPr>
      <a:lvl5pPr marL="21336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»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5pPr>
      <a:lvl6pPr marL="25908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6pPr>
      <a:lvl7pPr marL="30480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7pPr>
      <a:lvl8pPr marL="35052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8pPr>
      <a:lvl9pPr marL="3962400" marR="0" indent="-304800" algn="l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Pct val="100000"/>
        <a:buFontTx/>
        <a:buChar char=""/>
        <a:tabLst/>
        <a:defRPr sz="2400" b="0" i="0" u="none" strike="noStrike" cap="none" spc="0" baseline="0">
          <a:solidFill>
            <a:srgbClr val="373635"/>
          </a:solidFill>
          <a:uFillTx/>
          <a:latin typeface="PT Sans"/>
          <a:ea typeface="PT Sans"/>
          <a:cs typeface="PT Sans"/>
          <a:sym typeface="PT Sans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5pPr>
      <a:lvl6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6pPr>
      <a:lvl7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7pPr>
      <a:lvl8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8pPr>
      <a:lvl9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ill San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7" Type="http://schemas.openxmlformats.org/officeDocument/2006/relationships/image" Target="../media/image23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hyperlink" Target="http://www.nicoan.com/" TargetMode="External"/><Relationship Id="rId7" Type="http://schemas.openxmlformats.org/officeDocument/2006/relationships/image" Target="../media/image2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hyperlink" Target="http://www.nicoan.com/" TargetMode="External"/><Relationship Id="rId7" Type="http://schemas.openxmlformats.org/officeDocument/2006/relationships/image" Target="../media/image40.png"/><Relationship Id="rId12" Type="http://schemas.openxmlformats.org/officeDocument/2006/relationships/image" Target="../media/image45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9.png"/><Relationship Id="rId11" Type="http://schemas.openxmlformats.org/officeDocument/2006/relationships/image" Target="../media/image44.png"/><Relationship Id="rId5" Type="http://schemas.openxmlformats.org/officeDocument/2006/relationships/image" Target="../media/image38.png"/><Relationship Id="rId10" Type="http://schemas.openxmlformats.org/officeDocument/2006/relationships/image" Target="../media/image43.png"/><Relationship Id="rId4" Type="http://schemas.openxmlformats.org/officeDocument/2006/relationships/image" Target="../media/image37.png"/><Relationship Id="rId9" Type="http://schemas.openxmlformats.org/officeDocument/2006/relationships/image" Target="../media/image4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jpeg"/><Relationship Id="rId3" Type="http://schemas.openxmlformats.org/officeDocument/2006/relationships/image" Target="../media/image46.png"/><Relationship Id="rId7" Type="http://schemas.openxmlformats.org/officeDocument/2006/relationships/image" Target="../media/image50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9.jpeg"/><Relationship Id="rId11" Type="http://schemas.openxmlformats.org/officeDocument/2006/relationships/image" Target="../media/image54.jpeg"/><Relationship Id="rId5" Type="http://schemas.openxmlformats.org/officeDocument/2006/relationships/image" Target="../media/image48.png"/><Relationship Id="rId10" Type="http://schemas.openxmlformats.org/officeDocument/2006/relationships/image" Target="../media/image53.jpeg"/><Relationship Id="rId4" Type="http://schemas.openxmlformats.org/officeDocument/2006/relationships/image" Target="../media/image47.png"/><Relationship Id="rId9" Type="http://schemas.openxmlformats.org/officeDocument/2006/relationships/image" Target="../media/image5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7" Type="http://schemas.openxmlformats.org/officeDocument/2006/relationships/image" Target="../media/image59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8.jpeg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ent.ltn.com.tw/news/breakingnews/3047743" TargetMode="External"/><Relationship Id="rId7" Type="http://schemas.openxmlformats.org/officeDocument/2006/relationships/hyperlink" Target="https://tw.news.yahoo.com/%E5%85%83%E7%A5%96%E5%B0%91%E5%A5%B6%E5%A5%B6%E6%8F%AE%E5%88%A5%E5%A9%9A%E8%AE%8A-%E5%B8%B6%E5%85%92%E5%A5%B3%E5%8E%BB%E6%BB%91%E9%9B%AA%E9%81%AD%E9%87%8E%E7%94%9F%E6%8D%95%E7%8D%B2-052409248.html" TargetMode="External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Relationship Id="rId6" Type="http://schemas.openxmlformats.org/officeDocument/2006/relationships/hyperlink" Target="https://star.ettoday.net/news/1630405" TargetMode="External"/><Relationship Id="rId5" Type="http://schemas.openxmlformats.org/officeDocument/2006/relationships/hyperlink" Target="https://www.chinatimes.com/realtimenews/20200121002258-260404?chdtv" TargetMode="External"/><Relationship Id="rId4" Type="http://schemas.openxmlformats.org/officeDocument/2006/relationships/hyperlink" Target="https://tw.entertainment.appledaily.com/entertainment/20200121/EJRAE7W3FFLME75QVK3PTHXAVM/" TargetMode="Externa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跟著安安女帝過生活…"/>
          <p:cNvSpPr txBox="1">
            <a:spLocks noGrp="1"/>
          </p:cNvSpPr>
          <p:nvPr>
            <p:ph type="body" sz="half" idx="4294967295"/>
          </p:nvPr>
        </p:nvSpPr>
        <p:spPr>
          <a:xfrm>
            <a:off x="2038350" y="2932112"/>
            <a:ext cx="8291513" cy="3582988"/>
          </a:xfrm>
          <a:prstGeom prst="rect">
            <a:avLst/>
          </a:prstGeom>
        </p:spPr>
        <p:txBody>
          <a:bodyPr lIns="45710" tIns="45710" rIns="45710" bIns="45710" anchor="ctr">
            <a:normAutofit/>
          </a:bodyPr>
          <a:lstStyle/>
          <a:p>
            <a:pPr algn="ctr">
              <a:buSzTx/>
              <a:buNone/>
              <a:defRPr sz="5100" b="1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跟著安安女帝過生活</a:t>
            </a:r>
            <a:endParaRPr dirty="0"/>
          </a:p>
          <a:p>
            <a:pPr algn="ctr">
              <a:buSzTx/>
              <a:buNone/>
              <a:defRPr sz="5100" b="1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(</a:t>
            </a:r>
            <a:r>
              <a:rPr dirty="0" err="1"/>
              <a:t>靠網路過生活</a:t>
            </a:r>
            <a:r>
              <a:rPr dirty="0"/>
              <a:t>)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節目效應"/>
          <p:cNvSpPr txBox="1">
            <a:spLocks noGrp="1"/>
          </p:cNvSpPr>
          <p:nvPr>
            <p:ph type="title" idx="4294967295"/>
          </p:nvPr>
        </p:nvSpPr>
        <p:spPr>
          <a:xfrm>
            <a:off x="838200" y="3948112"/>
            <a:ext cx="4838700" cy="838201"/>
          </a:xfrm>
          <a:prstGeom prst="rect">
            <a:avLst/>
          </a:prstGeom>
        </p:spPr>
        <p:txBody>
          <a:bodyPr anchor="b">
            <a:normAutofit/>
          </a:bodyPr>
          <a:lstStyle>
            <a:lvl1pPr>
              <a:defRPr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dirty="0" err="1"/>
              <a:t>節目效應</a:t>
            </a:r>
            <a:endParaRPr dirty="0"/>
          </a:p>
        </p:txBody>
      </p:sp>
      <p:sp>
        <p:nvSpPr>
          <p:cNvPr id="68" name="網站整合行銷…"/>
          <p:cNvSpPr txBox="1">
            <a:spLocks noGrp="1"/>
          </p:cNvSpPr>
          <p:nvPr>
            <p:ph type="body" sz="quarter" idx="4294967295"/>
          </p:nvPr>
        </p:nvSpPr>
        <p:spPr>
          <a:xfrm>
            <a:off x="838200" y="4978400"/>
            <a:ext cx="4838700" cy="366683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SzTx/>
              <a:buNone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網站整合行銷</a:t>
            </a:r>
            <a:endParaRPr dirty="0"/>
          </a:p>
          <a:p>
            <a:pPr marL="0" indent="0">
              <a:lnSpc>
                <a:spcPct val="200000"/>
              </a:lnSpc>
              <a:buSzTx/>
              <a:buNone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個人品牌介紹</a:t>
            </a:r>
            <a:endParaRPr dirty="0"/>
          </a:p>
          <a:p>
            <a:pPr marL="0" indent="0">
              <a:lnSpc>
                <a:spcPct val="200000"/>
              </a:lnSpc>
              <a:buSzTx/>
              <a:buNone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節目合作藝人</a:t>
            </a:r>
            <a:endParaRPr dirty="0"/>
          </a:p>
          <a:p>
            <a:pPr marL="0" indent="0">
              <a:lnSpc>
                <a:spcPct val="200000"/>
              </a:lnSpc>
              <a:buSzTx/>
              <a:buNone/>
              <a:defRPr sz="25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媒體網路曝光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大標題"/>
          <p:cNvSpPr txBox="1">
            <a:spLocks noGrp="1"/>
          </p:cNvSpPr>
          <p:nvPr>
            <p:ph type="title" idx="4294967295"/>
          </p:nvPr>
        </p:nvSpPr>
        <p:spPr>
          <a:xfrm>
            <a:off x="2808287" y="292100"/>
            <a:ext cx="7345363" cy="1735138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/>
          <a:p>
            <a:r>
              <a:t/>
            </a:r>
            <a:br/>
            <a:endParaRPr/>
          </a:p>
        </p:txBody>
      </p:sp>
      <p:sp>
        <p:nvSpPr>
          <p:cNvPr id="72" name="整合媒體行銷"/>
          <p:cNvSpPr txBox="1"/>
          <p:nvPr/>
        </p:nvSpPr>
        <p:spPr>
          <a:xfrm>
            <a:off x="2713629" y="499315"/>
            <a:ext cx="7534680" cy="945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2823" tIns="72823" rIns="72823" bIns="72823">
            <a:spAutoFit/>
          </a:bodyPr>
          <a:lstStyle>
            <a:lvl1pPr algn="ctr"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t>整合媒體行銷</a:t>
            </a:r>
          </a:p>
        </p:txBody>
      </p:sp>
      <p:pic>
        <p:nvPicPr>
          <p:cNvPr id="73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rcRect l="77391" t="18925" b="6968"/>
          <a:stretch>
            <a:fillRect/>
          </a:stretch>
        </p:blipFill>
        <p:spPr>
          <a:xfrm>
            <a:off x="9702030" y="3109135"/>
            <a:ext cx="2678981" cy="4664391"/>
          </a:xfrm>
          <a:prstGeom prst="rect">
            <a:avLst/>
          </a:prstGeom>
          <a:ln w="12700">
            <a:miter lim="400000"/>
          </a:ln>
        </p:spPr>
      </p:pic>
      <p:pic>
        <p:nvPicPr>
          <p:cNvPr id="74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rcRect r="73942" b="4962"/>
          <a:stretch>
            <a:fillRect/>
          </a:stretch>
        </p:blipFill>
        <p:spPr>
          <a:xfrm>
            <a:off x="796467" y="2850381"/>
            <a:ext cx="2545146" cy="4930905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箭頭"/>
          <p:cNvSpPr/>
          <p:nvPr/>
        </p:nvSpPr>
        <p:spPr>
          <a:xfrm>
            <a:off x="9169400" y="4950459"/>
            <a:ext cx="776883" cy="281941"/>
          </a:xfrm>
          <a:prstGeom prst="rightArrow">
            <a:avLst>
              <a:gd name="adj1" fmla="val 32000"/>
              <a:gd name="adj2" fmla="val 154944"/>
            </a:avLst>
          </a:prstGeom>
          <a:solidFill>
            <a:srgbClr val="D26E7A"/>
          </a:solidFill>
          <a:ln w="25400">
            <a:solidFill>
              <a:srgbClr val="3A3837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76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rcRect l="53144" t="18509" r="25364" b="7164"/>
          <a:stretch>
            <a:fillRect/>
          </a:stretch>
        </p:blipFill>
        <p:spPr>
          <a:xfrm>
            <a:off x="6794377" y="3099951"/>
            <a:ext cx="2545132" cy="4675665"/>
          </a:xfrm>
          <a:prstGeom prst="rect">
            <a:avLst/>
          </a:prstGeom>
          <a:ln w="12700">
            <a:miter lim="400000"/>
          </a:ln>
        </p:spPr>
      </p:pic>
      <p:sp>
        <p:nvSpPr>
          <p:cNvPr id="77" name="箭頭"/>
          <p:cNvSpPr/>
          <p:nvPr/>
        </p:nvSpPr>
        <p:spPr>
          <a:xfrm>
            <a:off x="6273800" y="4950459"/>
            <a:ext cx="776883" cy="281941"/>
          </a:xfrm>
          <a:prstGeom prst="rightArrow">
            <a:avLst>
              <a:gd name="adj1" fmla="val 32000"/>
              <a:gd name="adj2" fmla="val 154944"/>
            </a:avLst>
          </a:prstGeom>
          <a:solidFill>
            <a:srgbClr val="D26E7A"/>
          </a:solidFill>
          <a:ln w="25400">
            <a:solidFill>
              <a:srgbClr val="3A3837"/>
            </a:solidFill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78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rcRect l="29531" t="18676" r="49537" b="4215"/>
          <a:stretch>
            <a:fillRect/>
          </a:stretch>
        </p:blipFill>
        <p:spPr>
          <a:xfrm>
            <a:off x="4058572" y="3115468"/>
            <a:ext cx="2373479" cy="4644558"/>
          </a:xfrm>
          <a:prstGeom prst="rect">
            <a:avLst/>
          </a:prstGeom>
          <a:ln w="12700">
            <a:miter lim="400000"/>
          </a:ln>
        </p:spPr>
      </p:pic>
      <p:sp>
        <p:nvSpPr>
          <p:cNvPr id="79" name="箭頭"/>
          <p:cNvSpPr/>
          <p:nvPr/>
        </p:nvSpPr>
        <p:spPr>
          <a:xfrm>
            <a:off x="3378200" y="4950460"/>
            <a:ext cx="776883" cy="281940"/>
          </a:xfrm>
          <a:prstGeom prst="rightArrow">
            <a:avLst>
              <a:gd name="adj1" fmla="val 32000"/>
              <a:gd name="adj2" fmla="val 154944"/>
            </a:avLst>
          </a:prstGeom>
          <a:solidFill>
            <a:srgbClr val="D26E7A"/>
          </a:solidFill>
          <a:ln w="25400">
            <a:solidFill>
              <a:srgbClr val="3A3837"/>
            </a:solidFill>
          </a:ln>
        </p:spPr>
        <p:txBody>
          <a:bodyPr lIns="45719" rIns="45719"/>
          <a:lstStyle/>
          <a:p>
            <a:endParaRPr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矩形"/>
          <p:cNvSpPr/>
          <p:nvPr/>
        </p:nvSpPr>
        <p:spPr>
          <a:xfrm>
            <a:off x="6205140" y="2517774"/>
            <a:ext cx="6131323" cy="6052444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82" name="大標題"/>
          <p:cNvSpPr txBox="1">
            <a:spLocks noGrp="1"/>
          </p:cNvSpPr>
          <p:nvPr>
            <p:ph type="title" idx="4294967295"/>
          </p:nvPr>
        </p:nvSpPr>
        <p:spPr>
          <a:xfrm>
            <a:off x="2808287" y="292100"/>
            <a:ext cx="7345363" cy="1735138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/>
          <a:p>
            <a:r>
              <a:t/>
            </a:r>
            <a:br/>
            <a:endParaRPr/>
          </a:p>
        </p:txBody>
      </p:sp>
      <p:sp>
        <p:nvSpPr>
          <p:cNvPr id="84" name="安安女帝"/>
          <p:cNvSpPr txBox="1"/>
          <p:nvPr/>
        </p:nvSpPr>
        <p:spPr>
          <a:xfrm>
            <a:off x="2735060" y="485775"/>
            <a:ext cx="7534680" cy="945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2823" tIns="72823" rIns="72823" bIns="72823">
            <a:spAutoFit/>
          </a:bodyPr>
          <a:lstStyle>
            <a:lvl1pPr algn="ctr"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t>安安女帝</a:t>
            </a:r>
          </a:p>
        </p:txBody>
      </p:sp>
      <p:sp>
        <p:nvSpPr>
          <p:cNvPr id="85" name="個人特質: 網路123電商女帝安晨妤思考獨特，充滿話題性的她總是媒體關注焦點，從出身背景、穿著、身材、家庭、創業理念、身邊護花使者眾多、無一不充滿話題，締造新聞點擊率。…"/>
          <p:cNvSpPr txBox="1"/>
          <p:nvPr/>
        </p:nvSpPr>
        <p:spPr>
          <a:xfrm>
            <a:off x="712585" y="2517775"/>
            <a:ext cx="5000980" cy="451749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2823" tIns="72823" rIns="72823" bIns="72823">
            <a:spAutoFit/>
          </a:bodyPr>
          <a:lstStyle/>
          <a:p>
            <a:pPr>
              <a:defRPr sz="3200" b="1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zh-TW" altLang="en-US" sz="2600" dirty="0" smtClean="0"/>
              <a:t>主持人</a:t>
            </a:r>
            <a:r>
              <a:rPr sz="2600" dirty="0" smtClean="0"/>
              <a:t>:</a:t>
            </a:r>
            <a:r>
              <a:rPr sz="2800" dirty="0" smtClean="0"/>
              <a:t> </a:t>
            </a:r>
            <a:r>
              <a:rPr sz="1800" b="0" dirty="0"/>
              <a:t>網路123電商女帝安晨妤思考獨特，充滿話題性的她總是媒體關注焦點，從出身背景、穿著、身材、家庭、創業理念、身邊護花使者眾多、無一不充滿話題，締造新聞點擊率。</a:t>
            </a:r>
            <a:endParaRPr sz="1800" dirty="0"/>
          </a:p>
          <a:p>
            <a:pPr>
              <a:defRPr sz="2500">
                <a:latin typeface="微軟正黑體"/>
                <a:ea typeface="微軟正黑體"/>
                <a:cs typeface="微軟正黑體"/>
                <a:sym typeface="微軟正黑體"/>
              </a:defRPr>
            </a:pPr>
            <a:endParaRPr sz="1800" dirty="0"/>
          </a:p>
          <a:p>
            <a:pPr>
              <a:defRPr sz="2500">
                <a:latin typeface="微軟正黑體"/>
                <a:ea typeface="微軟正黑體"/>
                <a:cs typeface="微軟正黑體"/>
                <a:sym typeface="微軟正黑體"/>
              </a:defRPr>
            </a:pPr>
            <a:endParaRPr sz="1800" dirty="0"/>
          </a:p>
          <a:p>
            <a:pPr>
              <a:defRPr sz="3200" b="1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2600" dirty="0" err="1"/>
              <a:t>藝人KOL資源：</a:t>
            </a:r>
            <a:r>
              <a:rPr sz="1800" b="0" dirty="0" err="1"/>
              <a:t>人氣網紅、新聞主播正妹、兩性作家、名嘴、人氣綜藝咖透過各種觀點創造辛辣話題和網路流量</a:t>
            </a:r>
            <a:r>
              <a:rPr sz="1800" b="0" dirty="0"/>
              <a:t>。</a:t>
            </a:r>
            <a:endParaRPr sz="1800" dirty="0"/>
          </a:p>
          <a:p>
            <a:pPr>
              <a:defRPr sz="2500">
                <a:latin typeface="微軟正黑體"/>
                <a:ea typeface="微軟正黑體"/>
                <a:cs typeface="微軟正黑體"/>
                <a:sym typeface="微軟正黑體"/>
              </a:defRPr>
            </a:pPr>
            <a:endParaRPr sz="1800" dirty="0"/>
          </a:p>
          <a:p>
            <a:pPr>
              <a:defRPr sz="2500">
                <a:latin typeface="微軟正黑體"/>
                <a:ea typeface="微軟正黑體"/>
                <a:cs typeface="微軟正黑體"/>
                <a:sym typeface="微軟正黑體"/>
              </a:defRPr>
            </a:pPr>
            <a:endParaRPr sz="1800" dirty="0"/>
          </a:p>
          <a:p>
            <a:pPr>
              <a:defRPr sz="3200" b="1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sz="2600" dirty="0" err="1"/>
              <a:t>曝光目標</a:t>
            </a:r>
            <a:r>
              <a:rPr sz="2600" dirty="0"/>
              <a:t>:</a:t>
            </a:r>
            <a:r>
              <a:rPr dirty="0"/>
              <a:t> </a:t>
            </a:r>
            <a:r>
              <a:rPr sz="1800" b="0" dirty="0" err="1"/>
              <a:t>透過網路高人氣流量打造個人品牌，根據設定尋找產品置入，打造最佳產品置入平台為首要目標</a:t>
            </a:r>
            <a:r>
              <a:rPr sz="1800" b="0" dirty="0"/>
              <a:t>。</a:t>
            </a:r>
          </a:p>
        </p:txBody>
      </p:sp>
      <p:pic>
        <p:nvPicPr>
          <p:cNvPr id="86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rcRect/>
          <a:stretch>
            <a:fillRect/>
          </a:stretch>
        </p:blipFill>
        <p:spPr>
          <a:xfrm>
            <a:off x="7622579" y="2517774"/>
            <a:ext cx="3296564" cy="5368436"/>
          </a:xfrm>
          <a:prstGeom prst="rect">
            <a:avLst/>
          </a:prstGeom>
          <a:ln w="12700">
            <a:miter lim="400000"/>
          </a:ln>
        </p:spPr>
      </p:pic>
      <p:sp>
        <p:nvSpPr>
          <p:cNvPr id="87" name="橢圓形"/>
          <p:cNvSpPr/>
          <p:nvPr/>
        </p:nvSpPr>
        <p:spPr>
          <a:xfrm>
            <a:off x="6313931" y="5427712"/>
            <a:ext cx="2836601" cy="3070701"/>
          </a:xfrm>
          <a:prstGeom prst="ellipse">
            <a:avLst/>
          </a:prstGeom>
          <a:solidFill>
            <a:srgbClr val="00B050">
              <a:alpha val="50195"/>
            </a:srgbClr>
          </a:solidFill>
          <a:ln w="4699">
            <a:solidFill>
              <a:srgbClr val="00B050"/>
            </a:solidFill>
          </a:ln>
        </p:spPr>
        <p:txBody>
          <a:bodyPr lIns="45719" rIns="45719" anchor="ctr"/>
          <a:lstStyle/>
          <a:p>
            <a:pPr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8" name="橢圓形"/>
          <p:cNvSpPr/>
          <p:nvPr/>
        </p:nvSpPr>
        <p:spPr>
          <a:xfrm>
            <a:off x="6368968" y="2687786"/>
            <a:ext cx="2363789" cy="2227653"/>
          </a:xfrm>
          <a:prstGeom prst="ellipse">
            <a:avLst/>
          </a:prstGeom>
          <a:solidFill>
            <a:srgbClr val="F48162">
              <a:alpha val="50195"/>
            </a:srgbClr>
          </a:solidFill>
          <a:ln w="4699">
            <a:solidFill>
              <a:srgbClr val="D53211"/>
            </a:solidFill>
          </a:ln>
        </p:spPr>
        <p:txBody>
          <a:bodyPr lIns="45719" rIns="45719" anchor="ctr"/>
          <a:lstStyle/>
          <a:p>
            <a:pPr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89" name="橢圓形"/>
          <p:cNvSpPr/>
          <p:nvPr/>
        </p:nvSpPr>
        <p:spPr>
          <a:xfrm>
            <a:off x="9753247" y="4558063"/>
            <a:ext cx="2487614" cy="2429067"/>
          </a:xfrm>
          <a:prstGeom prst="ellipse">
            <a:avLst/>
          </a:prstGeom>
          <a:solidFill>
            <a:srgbClr val="A7A27D">
              <a:alpha val="50195"/>
            </a:srgbClr>
          </a:solidFill>
          <a:ln w="4699">
            <a:solidFill>
              <a:srgbClr val="666633"/>
            </a:solidFill>
          </a:ln>
        </p:spPr>
        <p:txBody>
          <a:bodyPr lIns="45719" rIns="45719" anchor="ctr"/>
          <a:lstStyle/>
          <a:p>
            <a:pPr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90" name="關懷兒童大使…"/>
          <p:cNvSpPr txBox="1"/>
          <p:nvPr/>
        </p:nvSpPr>
        <p:spPr>
          <a:xfrm>
            <a:off x="6539304" y="3117236"/>
            <a:ext cx="2023117" cy="136875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defRPr sz="1800" b="1" u="sng">
                <a:solidFill>
                  <a:srgbClr val="ED145A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關懷兒童大使</a:t>
            </a:r>
            <a:endParaRPr sz="1200"/>
          </a:p>
          <a:p>
            <a:pPr>
              <a:spcBef>
                <a:spcPts val="1200"/>
              </a:spcBef>
              <a:defRPr sz="1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關心小朋友及關懷社會</a:t>
            </a:r>
            <a:br/>
            <a:r>
              <a:t>整體方向像Angelina Jolie形式，兼具好聲音及智慧的美麗女人</a:t>
            </a:r>
          </a:p>
        </p:txBody>
      </p:sp>
      <p:sp>
        <p:nvSpPr>
          <p:cNvPr id="91" name="網路導向藝人…"/>
          <p:cNvSpPr txBox="1"/>
          <p:nvPr/>
        </p:nvSpPr>
        <p:spPr>
          <a:xfrm>
            <a:off x="9985496" y="4961923"/>
            <a:ext cx="2023117" cy="17788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lnSpc>
                <a:spcPct val="120000"/>
              </a:lnSpc>
              <a:spcBef>
                <a:spcPts val="500"/>
              </a:spcBef>
              <a:defRPr sz="1800" b="1" u="sng">
                <a:solidFill>
                  <a:srgbClr val="ED145A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網路導向藝人</a:t>
            </a:r>
          </a:p>
          <a:p>
            <a:pPr>
              <a:defRPr sz="1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在網路有一片發展能夠把網路相關知識告訴大眾，對大眾食衣住行育樂生活上，所碰到的讓大家知道正確觀念或者怎麼做，包含流行時尚方面好玩資訊告訴大家</a:t>
            </a:r>
          </a:p>
        </p:txBody>
      </p:sp>
      <p:sp>
        <p:nvSpPr>
          <p:cNvPr id="92" name="網路開店教主…"/>
          <p:cNvSpPr txBox="1"/>
          <p:nvPr/>
        </p:nvSpPr>
        <p:spPr>
          <a:xfrm>
            <a:off x="6746073" y="5688136"/>
            <a:ext cx="2023117" cy="244825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8" tIns="45718" rIns="45718" bIns="45718">
            <a:spAutoFit/>
          </a:bodyPr>
          <a:lstStyle/>
          <a:p>
            <a:pPr algn="ctr">
              <a:lnSpc>
                <a:spcPct val="80000"/>
              </a:lnSpc>
              <a:spcBef>
                <a:spcPts val="500"/>
              </a:spcBef>
              <a:defRPr sz="1800" b="1" u="sng">
                <a:solidFill>
                  <a:srgbClr val="ED145A"/>
                </a:solidFill>
                <a:effectLst>
                  <a:outerShdw blurRad="12700" dist="25400" dir="2700000" rotWithShape="0">
                    <a:srgbClr val="DDDDDD"/>
                  </a:outerShdw>
                </a:effectLst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網路開店教主</a:t>
            </a:r>
            <a:endParaRPr>
              <a:solidFill>
                <a:srgbClr val="C02E00"/>
              </a:solidFill>
            </a:endParaRPr>
          </a:p>
          <a:p>
            <a:pPr>
              <a:spcBef>
                <a:spcPts val="1200"/>
              </a:spcBef>
              <a:defRPr sz="1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網路開店平台商CEO，公司成立16年來已累積輔導兩萬多家網店成功網路開店，近年輔導案例更包含SOGO iStore網路商城、微風百貨商城、周杰倫-Ｊ概念品牌聯盟、蕭亞軒-Carry me、孫芸芸-奢華寶貝、A.S.O 阿瘦Life、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大標題"/>
          <p:cNvSpPr txBox="1">
            <a:spLocks noGrp="1"/>
          </p:cNvSpPr>
          <p:nvPr>
            <p:ph type="title" idx="4294967295"/>
          </p:nvPr>
        </p:nvSpPr>
        <p:spPr>
          <a:xfrm>
            <a:off x="2808287" y="292100"/>
            <a:ext cx="7345363" cy="1735138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/>
          <a:p>
            <a:r>
              <a:t/>
            </a:r>
            <a:br/>
            <a:endParaRPr/>
          </a:p>
        </p:txBody>
      </p:sp>
      <p:sp>
        <p:nvSpPr>
          <p:cNvPr id="99" name="1.人氣女團-AKB 48 TEAM TP…"/>
          <p:cNvSpPr txBox="1"/>
          <p:nvPr/>
        </p:nvSpPr>
        <p:spPr>
          <a:xfrm>
            <a:off x="887008" y="2517775"/>
            <a:ext cx="4192248" cy="611177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72823" tIns="72823" rIns="72823" bIns="72823">
            <a:spAutoFit/>
          </a:bodyPr>
          <a:lstStyle/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zh-TW" altLang="en-US" sz="2400" dirty="0" smtClean="0"/>
              <a:t>女藝人</a:t>
            </a:r>
            <a:endParaRPr lang="en-US" altLang="zh-TW" sz="2400" dirty="0" smtClean="0"/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smtClean="0"/>
              <a:t>1</a:t>
            </a:r>
            <a:r>
              <a:rPr dirty="0"/>
              <a:t>.人氣女團-AKB 48 TEAM TP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2.三立紅人榜冠軍歌手-孟言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3.實力派歌手-梁心頣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4.人氣歌手 </a:t>
            </a:r>
            <a:r>
              <a:rPr dirty="0" err="1"/>
              <a:t>國民女友-</a:t>
            </a:r>
            <a:r>
              <a:rPr dirty="0" err="1" smtClean="0"/>
              <a:t>祈錦鈅</a:t>
            </a:r>
            <a:endParaRPr lang="en-US" dirty="0" smtClean="0"/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zh-TW" altLang="en-US" sz="2400" dirty="0"/>
              <a:t>男藝人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altLang="zh-TW" dirty="0"/>
              <a:t>1.</a:t>
            </a:r>
            <a:r>
              <a:rPr lang="zh-TW" altLang="en-US" dirty="0"/>
              <a:t>大馬鬼才</a:t>
            </a:r>
            <a:r>
              <a:rPr lang="en-US" altLang="zh-TW" dirty="0"/>
              <a:t>-</a:t>
            </a:r>
            <a:r>
              <a:rPr lang="zh-TW" altLang="en-US" dirty="0"/>
              <a:t>黃明志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altLang="zh-TW" dirty="0"/>
              <a:t>2.</a:t>
            </a:r>
            <a:r>
              <a:rPr lang="zh-TW" altLang="en-US" dirty="0"/>
              <a:t>本土天團</a:t>
            </a:r>
            <a:r>
              <a:rPr lang="en-US" altLang="zh-TW" dirty="0"/>
              <a:t>-</a:t>
            </a:r>
            <a:r>
              <a:rPr lang="zh-TW" altLang="en-US" dirty="0"/>
              <a:t>玖壹壹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altLang="zh-TW" dirty="0"/>
              <a:t>3.</a:t>
            </a:r>
            <a:r>
              <a:rPr lang="zh-TW" altLang="en-US" dirty="0"/>
              <a:t>人氣偶像</a:t>
            </a:r>
            <a:r>
              <a:rPr lang="en-US" altLang="zh-TW" dirty="0"/>
              <a:t>-</a:t>
            </a:r>
            <a:r>
              <a:rPr lang="zh-TW" altLang="en-US" dirty="0"/>
              <a:t>黃少谷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altLang="zh-TW" dirty="0"/>
              <a:t>4.</a:t>
            </a:r>
            <a:r>
              <a:rPr lang="zh-TW" altLang="en-US" dirty="0"/>
              <a:t>創作歌手</a:t>
            </a:r>
            <a:r>
              <a:rPr lang="en-US" altLang="zh-TW" dirty="0"/>
              <a:t>-</a:t>
            </a:r>
            <a:r>
              <a:rPr lang="zh-TW" altLang="en-US" dirty="0"/>
              <a:t>陳零九</a:t>
            </a:r>
          </a:p>
          <a:p>
            <a:pPr>
              <a:lnSpc>
                <a:spcPct val="170000"/>
              </a:lnSpc>
              <a:defRPr sz="2000" b="1" spc="180">
                <a:solidFill>
                  <a:srgbClr val="404040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lang="en-US" altLang="zh-TW" dirty="0"/>
              <a:t>5.</a:t>
            </a:r>
            <a:r>
              <a:rPr lang="zh-TW" altLang="en-US" dirty="0"/>
              <a:t>文青歌手</a:t>
            </a:r>
            <a:r>
              <a:rPr lang="en-US" altLang="zh-TW" dirty="0"/>
              <a:t>-</a:t>
            </a:r>
            <a:r>
              <a:rPr lang="zh-TW" altLang="en-US" dirty="0"/>
              <a:t>賴慈</a:t>
            </a:r>
            <a:r>
              <a:rPr lang="zh-TW" altLang="en-US" dirty="0" smtClean="0"/>
              <a:t>泓</a:t>
            </a:r>
            <a:endParaRPr lang="zh-TW" altLang="en-US" dirty="0"/>
          </a:p>
        </p:txBody>
      </p:sp>
      <p:sp>
        <p:nvSpPr>
          <p:cNvPr id="112" name="合作藝人"/>
          <p:cNvSpPr txBox="1"/>
          <p:nvPr/>
        </p:nvSpPr>
        <p:spPr>
          <a:xfrm>
            <a:off x="5280227" y="508000"/>
            <a:ext cx="2444347" cy="945747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dirty="0" err="1"/>
              <a:t>合作藝人</a:t>
            </a:r>
            <a:endParaRPr dirty="0"/>
          </a:p>
        </p:txBody>
      </p:sp>
      <p:grpSp>
        <p:nvGrpSpPr>
          <p:cNvPr id="4" name="群組 3"/>
          <p:cNvGrpSpPr/>
          <p:nvPr/>
        </p:nvGrpSpPr>
        <p:grpSpPr>
          <a:xfrm>
            <a:off x="5201557" y="5327620"/>
            <a:ext cx="5597016" cy="3054382"/>
            <a:chOff x="5370871" y="5221092"/>
            <a:chExt cx="5597016" cy="3281786"/>
          </a:xfrm>
        </p:grpSpPr>
        <p:pic>
          <p:nvPicPr>
            <p:cNvPr id="95" name="1547451226020.jpg" descr="1547451226020.jpg"/>
            <p:cNvPicPr>
              <a:picLocks noChangeAspect="1"/>
            </p:cNvPicPr>
            <p:nvPr/>
          </p:nvPicPr>
          <p:blipFill rotWithShape="1">
            <a:blip r:embed="rId3" cstate="print">
              <a:extLst/>
            </a:blip>
            <a:srcRect l="31849" t="51704" r="41783" b="10641"/>
            <a:stretch/>
          </p:blipFill>
          <p:spPr>
            <a:xfrm>
              <a:off x="5409398" y="5221092"/>
              <a:ext cx="1175541" cy="160923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4" name="1547451226020.jpg" descr="1547451226020.jp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l="38931" t="11286" r="32695" b="50132"/>
            <a:stretch>
              <a:fillRect/>
            </a:stretch>
          </p:blipFill>
          <p:spPr>
            <a:xfrm>
              <a:off x="6666125" y="5223262"/>
              <a:ext cx="1233704" cy="160706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7" name="1547451226020.jpg" descr="1547451226020.jp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l="67965" t="12054" r="1681" b="50132"/>
            <a:stretch>
              <a:fillRect/>
            </a:stretch>
          </p:blipFill>
          <p:spPr>
            <a:xfrm>
              <a:off x="8219392" y="5221092"/>
              <a:ext cx="2748495" cy="328178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0" name="1547451226020.jpg" descr="1547451226020.jp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t="51704" r="72946" b="10641"/>
            <a:stretch>
              <a:fillRect/>
            </a:stretch>
          </p:blipFill>
          <p:spPr>
            <a:xfrm>
              <a:off x="6677452" y="6921726"/>
              <a:ext cx="1186635" cy="15811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23" name="1547451226020.jpg" descr="1547451226020.jpg"/>
            <p:cNvPicPr>
              <a:picLocks noChangeAspect="1"/>
            </p:cNvPicPr>
            <p:nvPr/>
          </p:nvPicPr>
          <p:blipFill>
            <a:blip r:embed="rId3" cstate="print">
              <a:extLst/>
            </a:blip>
            <a:srcRect l="71264" t="52209" r="1402" b="10641"/>
            <a:stretch>
              <a:fillRect/>
            </a:stretch>
          </p:blipFill>
          <p:spPr>
            <a:xfrm>
              <a:off x="5370871" y="6921725"/>
              <a:ext cx="1214068" cy="158115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grpSp>
        <p:nvGrpSpPr>
          <p:cNvPr id="3" name="群組 2"/>
          <p:cNvGrpSpPr/>
          <p:nvPr/>
        </p:nvGrpSpPr>
        <p:grpSpPr>
          <a:xfrm>
            <a:off x="5201557" y="2947838"/>
            <a:ext cx="7139144" cy="1845838"/>
            <a:chOff x="5238515" y="2802284"/>
            <a:chExt cx="6197730" cy="1661690"/>
          </a:xfrm>
        </p:grpSpPr>
        <p:pic>
          <p:nvPicPr>
            <p:cNvPr id="104" name="圖片2.jpg" descr="圖片2.jp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rcRect l="4750" t="11784" r="11380"/>
            <a:stretch>
              <a:fillRect/>
            </a:stretch>
          </p:blipFill>
          <p:spPr>
            <a:xfrm>
              <a:off x="5238515" y="2806354"/>
              <a:ext cx="1523460" cy="165762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7" name="圖片4.jpg" descr="圖片4.jp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l="9777"/>
            <a:stretch>
              <a:fillRect/>
            </a:stretch>
          </p:blipFill>
          <p:spPr>
            <a:xfrm>
              <a:off x="8519117" y="2804681"/>
              <a:ext cx="1377012" cy="16592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10" name="圖片3.jpg" descr="圖片3.jp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/>
            <a:stretch>
              <a:fillRect/>
            </a:stretch>
          </p:blipFill>
          <p:spPr>
            <a:xfrm>
              <a:off x="10018033" y="2802284"/>
              <a:ext cx="1418212" cy="1661690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01" name="圖片5.jpg" descr="圖片5.jp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t="4629"/>
            <a:stretch>
              <a:fillRect/>
            </a:stretch>
          </p:blipFill>
          <p:spPr>
            <a:xfrm>
              <a:off x="6883879" y="2804681"/>
              <a:ext cx="1513334" cy="165929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cxnSp>
        <p:nvCxnSpPr>
          <p:cNvPr id="7" name="直線接點 6"/>
          <p:cNvCxnSpPr/>
          <p:nvPr/>
        </p:nvCxnSpPr>
        <p:spPr>
          <a:xfrm>
            <a:off x="5005137" y="2836998"/>
            <a:ext cx="0" cy="5662109"/>
          </a:xfrm>
          <a:prstGeom prst="line">
            <a:avLst/>
          </a:prstGeom>
          <a:noFill/>
          <a:ln w="25400" cap="flat">
            <a:solidFill>
              <a:schemeClr val="tx1"/>
            </a:solidFill>
            <a:prstDash val="solid"/>
            <a:round/>
          </a:ln>
          <a:effectLst>
            <a:outerShdw blurRad="38100" dist="20000" dir="5400000" rotWithShape="0">
              <a:srgbClr val="000000">
                <a:alpha val="38000"/>
              </a:srgbClr>
            </a:outerShdw>
          </a:effectLst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</p:cxn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歷年作品-演藝 年度計劃趨勢圖"/>
          <p:cNvSpPr txBox="1">
            <a:spLocks noGrp="1"/>
          </p:cNvSpPr>
          <p:nvPr>
            <p:ph type="title" idx="4294967295"/>
          </p:nvPr>
        </p:nvSpPr>
        <p:spPr>
          <a:xfrm>
            <a:off x="635000" y="965200"/>
            <a:ext cx="11747500" cy="1181100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/>
          <a:p>
            <a:pPr defTabSz="722376">
              <a:defRPr sz="2844"/>
            </a:pPr>
            <a:r>
              <a:rPr lang="zh-TW" altLang="en-US" dirty="0" smtClean="0">
                <a:latin typeface="微軟正黑體"/>
                <a:ea typeface="微軟正黑體"/>
                <a:cs typeface="微軟正黑體"/>
                <a:sym typeface="微軟正黑體"/>
              </a:rPr>
              <a:t> </a:t>
            </a:r>
            <a:r>
              <a:rPr dirty="0">
                <a:latin typeface="微軟正黑體"/>
                <a:ea typeface="微軟正黑體"/>
                <a:cs typeface="微軟正黑體"/>
                <a:sym typeface="微軟正黑體"/>
              </a:rPr>
              <a:t/>
            </a:r>
            <a:br>
              <a:rPr dirty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dirty="0" err="1">
                <a:latin typeface="微軟正黑體"/>
                <a:ea typeface="微軟正黑體"/>
                <a:cs typeface="微軟正黑體"/>
                <a:sym typeface="微軟正黑體"/>
              </a:rPr>
              <a:t>年度計劃趨勢圖</a:t>
            </a:r>
            <a:endParaRPr dirty="0">
              <a:latin typeface="微軟正黑體"/>
              <a:ea typeface="微軟正黑體"/>
              <a:cs typeface="微軟正黑體"/>
              <a:sym typeface="微軟正黑體"/>
            </a:endParaRPr>
          </a:p>
        </p:txBody>
      </p:sp>
      <p:sp>
        <p:nvSpPr>
          <p:cNvPr id="128" name="www.nicoan.com"/>
          <p:cNvSpPr txBox="1"/>
          <p:nvPr/>
        </p:nvSpPr>
        <p:spPr>
          <a:xfrm>
            <a:off x="8420100" y="9141540"/>
            <a:ext cx="4152900" cy="2462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1600" b="1" i="1" u="sng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3"/>
              </a:defRPr>
            </a:lvl1pPr>
          </a:lstStyle>
          <a:p>
            <a:pPr>
              <a:defRPr u="none">
                <a:solidFill>
                  <a:srgbClr val="F05172"/>
                </a:solidFill>
                <a:uFillTx/>
              </a:defRPr>
            </a:pPr>
            <a:r>
              <a:rPr u="sng" dirty="0">
                <a:solidFill>
                  <a:schemeClr val="accent5">
                    <a:lumMod val="75000"/>
                  </a:schemeClr>
                </a:solidFill>
                <a:uFill>
                  <a:solidFill>
                    <a:srgbClr val="009999"/>
                  </a:solidFill>
                </a:uFill>
                <a:hlinkClick r:id="rId3"/>
              </a:rPr>
              <a:t>www.nicoan.com</a:t>
            </a:r>
          </a:p>
        </p:txBody>
      </p:sp>
      <p:grpSp>
        <p:nvGrpSpPr>
          <p:cNvPr id="170" name="群組"/>
          <p:cNvGrpSpPr/>
          <p:nvPr/>
        </p:nvGrpSpPr>
        <p:grpSpPr>
          <a:xfrm>
            <a:off x="192087" y="2374164"/>
            <a:ext cx="12633326" cy="6147719"/>
            <a:chOff x="0" y="0"/>
            <a:chExt cx="12633325" cy="6147718"/>
          </a:xfrm>
        </p:grpSpPr>
        <p:sp>
          <p:nvSpPr>
            <p:cNvPr id="129" name="線條"/>
            <p:cNvSpPr/>
            <p:nvPr/>
          </p:nvSpPr>
          <p:spPr>
            <a:xfrm>
              <a:off x="0" y="3005094"/>
              <a:ext cx="12633325" cy="1"/>
            </a:xfrm>
            <a:prstGeom prst="line">
              <a:avLst/>
            </a:prstGeom>
            <a:noFill/>
            <a:ln w="38100" cap="flat">
              <a:solidFill>
                <a:srgbClr val="DF2D59"/>
              </a:solidFill>
              <a:prstDash val="solid"/>
              <a:miter lim="800000"/>
              <a:tailEnd type="triangle" w="med" len="med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30" name="圓形"/>
            <p:cNvSpPr/>
            <p:nvPr/>
          </p:nvSpPr>
          <p:spPr>
            <a:xfrm>
              <a:off x="157162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1" name="圓形"/>
            <p:cNvSpPr/>
            <p:nvPr/>
          </p:nvSpPr>
          <p:spPr>
            <a:xfrm>
              <a:off x="550862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2" name="圓形"/>
            <p:cNvSpPr/>
            <p:nvPr/>
          </p:nvSpPr>
          <p:spPr>
            <a:xfrm>
              <a:off x="2493962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3" name="圓形"/>
            <p:cNvSpPr/>
            <p:nvPr/>
          </p:nvSpPr>
          <p:spPr>
            <a:xfrm>
              <a:off x="2986881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4" name="圓形"/>
            <p:cNvSpPr/>
            <p:nvPr/>
          </p:nvSpPr>
          <p:spPr>
            <a:xfrm>
              <a:off x="4959350" y="2916194"/>
              <a:ext cx="177800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5" name="圓形"/>
            <p:cNvSpPr/>
            <p:nvPr/>
          </p:nvSpPr>
          <p:spPr>
            <a:xfrm>
              <a:off x="5254006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6" name="圓形"/>
            <p:cNvSpPr/>
            <p:nvPr/>
          </p:nvSpPr>
          <p:spPr>
            <a:xfrm>
              <a:off x="7002758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7" name="圓形"/>
            <p:cNvSpPr/>
            <p:nvPr/>
          </p:nvSpPr>
          <p:spPr>
            <a:xfrm>
              <a:off x="8015525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8" name="圓形"/>
            <p:cNvSpPr/>
            <p:nvPr/>
          </p:nvSpPr>
          <p:spPr>
            <a:xfrm>
              <a:off x="10193252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39" name="線條"/>
            <p:cNvSpPr/>
            <p:nvPr/>
          </p:nvSpPr>
          <p:spPr>
            <a:xfrm flipH="1">
              <a:off x="233044" y="419769"/>
              <a:ext cx="1" cy="2381121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0" name="線條"/>
            <p:cNvSpPr/>
            <p:nvPr/>
          </p:nvSpPr>
          <p:spPr>
            <a:xfrm flipH="1">
              <a:off x="639762" y="3204368"/>
              <a:ext cx="1" cy="153987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1" name="2014年4月 正式發行安晨妤個人首張專輯"/>
            <p:cNvSpPr txBox="1"/>
            <p:nvPr/>
          </p:nvSpPr>
          <p:spPr>
            <a:xfrm>
              <a:off x="469900" y="17504"/>
              <a:ext cx="1707061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正式發行安晨妤個人首張專輯</a:t>
              </a:r>
            </a:p>
          </p:txBody>
        </p:sp>
        <p:sp>
          <p:nvSpPr>
            <p:cNvPr id="142" name="2014年5月 安晨妤演出珍珠島的天空"/>
            <p:cNvSpPr txBox="1"/>
            <p:nvPr/>
          </p:nvSpPr>
          <p:spPr>
            <a:xfrm>
              <a:off x="765968" y="3311271"/>
              <a:ext cx="1801814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5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安晨妤演出珍珠島的天空</a:t>
              </a:r>
            </a:p>
          </p:txBody>
        </p:sp>
        <p:sp>
          <p:nvSpPr>
            <p:cNvPr id="143" name="2014年3月—9月 安晨妤代言開店123旗下十家大型網路商家，唱片海內外專輯宣傳"/>
            <p:cNvSpPr txBox="1"/>
            <p:nvPr/>
          </p:nvSpPr>
          <p:spPr>
            <a:xfrm>
              <a:off x="2824808" y="17504"/>
              <a:ext cx="1996578" cy="1895909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3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r>
                <a:t>—9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安晨妤代言開店</a:t>
              </a:r>
              <a:r>
                <a:rPr b="0">
                  <a:solidFill>
                    <a:srgbClr val="373635"/>
                  </a:solidFill>
                </a:rPr>
                <a:t>123</a:t>
              </a: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旗下十家大型網路商家，唱片海內外專輯宣傳</a:t>
              </a:r>
            </a:p>
          </p:txBody>
        </p:sp>
        <p:sp>
          <p:nvSpPr>
            <p:cNvPr id="144" name="線條"/>
            <p:cNvSpPr/>
            <p:nvPr/>
          </p:nvSpPr>
          <p:spPr>
            <a:xfrm flipH="1">
              <a:off x="3075781" y="3234953"/>
              <a:ext cx="1" cy="225742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5" name="線條"/>
            <p:cNvSpPr/>
            <p:nvPr/>
          </p:nvSpPr>
          <p:spPr>
            <a:xfrm flipH="1">
              <a:off x="5342906" y="548939"/>
              <a:ext cx="1" cy="2257425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6" name="2014年中旬 接洽電視活動及公益活動代言"/>
            <p:cNvSpPr txBox="1"/>
            <p:nvPr/>
          </p:nvSpPr>
          <p:spPr>
            <a:xfrm>
              <a:off x="3283834" y="3311270"/>
              <a:ext cx="1785938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年中旬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接洽電視活動及公益活動代言</a:t>
              </a:r>
            </a:p>
          </p:txBody>
        </p:sp>
        <p:sp>
          <p:nvSpPr>
            <p:cNvPr id="147" name="2015年8月 安晨妤演出首部電影上映，主題曲／片尾曲演唱"/>
            <p:cNvSpPr txBox="1"/>
            <p:nvPr/>
          </p:nvSpPr>
          <p:spPr>
            <a:xfrm>
              <a:off x="5713852" y="17504"/>
              <a:ext cx="2214564" cy="1487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2015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8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安晨妤演出首部電影上映，主題曲／片尾曲演唱</a:t>
              </a:r>
            </a:p>
          </p:txBody>
        </p:sp>
        <p:sp>
          <p:nvSpPr>
            <p:cNvPr id="148" name="線條"/>
            <p:cNvSpPr/>
            <p:nvPr/>
          </p:nvSpPr>
          <p:spPr>
            <a:xfrm>
              <a:off x="8114062" y="1102264"/>
              <a:ext cx="1" cy="169862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49" name="2015年中旬 接洽電視活動及公益活動代言，及網路販售周邊商品"/>
            <p:cNvSpPr txBox="1"/>
            <p:nvPr/>
          </p:nvSpPr>
          <p:spPr>
            <a:xfrm>
              <a:off x="7266174" y="3294367"/>
              <a:ext cx="1809751" cy="1868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2015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年中旬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接洽電視活動及公益活動代言，及網路販售周邊商品</a:t>
              </a:r>
            </a:p>
          </p:txBody>
        </p:sp>
        <p:sp>
          <p:nvSpPr>
            <p:cNvPr id="150" name="2015年2月 籌備安晨妤個人第二張專輯，培訓演藝旗下新藝人"/>
            <p:cNvSpPr txBox="1"/>
            <p:nvPr/>
          </p:nvSpPr>
          <p:spPr>
            <a:xfrm>
              <a:off x="5343615" y="3294367"/>
              <a:ext cx="1571626" cy="1868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2015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2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籌備安晨妤個人第二張專輯，培訓演藝旗下新藝人</a:t>
              </a:r>
            </a:p>
          </p:txBody>
        </p:sp>
        <p:sp>
          <p:nvSpPr>
            <p:cNvPr id="151" name="2015年下旬 安晨妤演出    最完美的女孩"/>
            <p:cNvSpPr txBox="1"/>
            <p:nvPr/>
          </p:nvSpPr>
          <p:spPr>
            <a:xfrm>
              <a:off x="8508851" y="0"/>
              <a:ext cx="1460525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2015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年下旬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安晨妤演出    最完美的女孩</a:t>
              </a:r>
            </a:p>
          </p:txBody>
        </p:sp>
        <p:pic>
          <p:nvPicPr>
            <p:cNvPr id="152" name="image.jpeg" descr="image.jpeg"/>
            <p:cNvPicPr>
              <a:picLocks noChangeAspect="1"/>
            </p:cNvPicPr>
            <p:nvPr/>
          </p:nvPicPr>
          <p:blipFill>
            <a:blip r:embed="rId4" cstate="print">
              <a:extLst/>
            </a:blip>
            <a:stretch>
              <a:fillRect/>
            </a:stretch>
          </p:blipFill>
          <p:spPr>
            <a:xfrm>
              <a:off x="765968" y="4528602"/>
              <a:ext cx="1608139" cy="1208075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3" name="C:\Users\shop123\Desktop\方形－cover.jpg" descr="C:\Users\shop123\Desktop\方形－cover.jp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tretch>
              <a:fillRect/>
            </a:stretch>
          </p:blipFill>
          <p:spPr>
            <a:xfrm>
              <a:off x="559842" y="1195175"/>
              <a:ext cx="1527176" cy="152717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4" name="\\192.168.11.93\19_私人檔案區\Bear\03.NicoAn演藝事業\01.NicoAn演藝官方網站\03.專欄文章\媒體報導\紅心會公益活動記者會20140507\PChome-新聞-雞排妹鄭家純、安晨妤攜手做公益-助弱勢貧童延續幸福(小).jpg" descr="\\192.168.11.93\19_私人檔案區\Bear\03.NicoAn演藝事業\01.NicoAn演藝官方網站\03.專欄文章\媒體報導\紅心會公益活動記者會20140507\PChome-新聞-雞排妹鄭家純、安晨妤攜手做公益-助弱勢貧童延續幸福(小).jp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tretch>
              <a:fillRect/>
            </a:stretch>
          </p:blipFill>
          <p:spPr>
            <a:xfrm>
              <a:off x="3278685" y="4591335"/>
              <a:ext cx="1284289" cy="126666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55" name="2017年下旬 網路電視直播主持人頻道"/>
            <p:cNvSpPr txBox="1"/>
            <p:nvPr/>
          </p:nvSpPr>
          <p:spPr>
            <a:xfrm>
              <a:off x="11089575" y="3319847"/>
              <a:ext cx="1376363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2017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年下旬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網路電視直播主持人頻道</a:t>
              </a:r>
            </a:p>
          </p:txBody>
        </p:sp>
        <p:sp>
          <p:nvSpPr>
            <p:cNvPr id="156" name="圓形"/>
            <p:cNvSpPr/>
            <p:nvPr/>
          </p:nvSpPr>
          <p:spPr>
            <a:xfrm>
              <a:off x="10807909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57" name="2017年下旬 發行第二張專輯Dr."/>
            <p:cNvSpPr txBox="1"/>
            <p:nvPr/>
          </p:nvSpPr>
          <p:spPr>
            <a:xfrm>
              <a:off x="10559007" y="17504"/>
              <a:ext cx="1284288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2017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年下旬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發行第二張專輯</a:t>
              </a:r>
              <a:r>
                <a:rPr b="0">
                  <a:solidFill>
                    <a:srgbClr val="373635"/>
                  </a:solidFill>
                </a:rPr>
                <a:t>Dr.</a:t>
              </a:r>
            </a:p>
          </p:txBody>
        </p:sp>
        <p:pic>
          <p:nvPicPr>
            <p:cNvPr id="158" name="最完美的女孩" descr="最完美的女孩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tretch>
              <a:fillRect/>
            </a:stretch>
          </p:blipFill>
          <p:spPr>
            <a:xfrm>
              <a:off x="8600757" y="1199827"/>
              <a:ext cx="1193801" cy="1690688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59" name="\\192.168.11.93\18_出書與雜誌\Nico專輯封面拍攝20170802\sunshine攝影師修圖\二修\Nico拍攝修圖二改 (1).jpg" descr="\\192.168.11.93\18_出書與雜誌\Nico專輯封面拍攝20170802\sunshine攝影師修圖\二修\Nico拍攝修圖二改 (1).jp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tretch>
              <a:fillRect/>
            </a:stretch>
          </p:blipFill>
          <p:spPr>
            <a:xfrm>
              <a:off x="10559007" y="1237779"/>
              <a:ext cx="1608138" cy="1071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160" name="http://hashed.s3.maplestage.com/762f4254c8b9e70bbbe26ef627dbc84d4191179da7aa151a201a6d0471af5be6.jpg" descr="http://hashed.s3.maplestage.com/762f4254c8b9e70bbbe26ef627dbc84d4191179da7aa151a201a6d0471af5be6.jpg"/>
            <p:cNvPicPr>
              <a:picLocks noChangeAspect="1"/>
            </p:cNvPicPr>
            <p:nvPr/>
          </p:nvPicPr>
          <p:blipFill>
            <a:blip r:embed="rId9" cstate="print">
              <a:extLst/>
            </a:blip>
            <a:stretch>
              <a:fillRect/>
            </a:stretch>
          </p:blipFill>
          <p:spPr>
            <a:xfrm>
              <a:off x="5849584" y="1618779"/>
              <a:ext cx="1943101" cy="107156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61" name="圓形"/>
            <p:cNvSpPr/>
            <p:nvPr/>
          </p:nvSpPr>
          <p:spPr>
            <a:xfrm>
              <a:off x="9150213" y="2916194"/>
              <a:ext cx="177801" cy="177801"/>
            </a:xfrm>
            <a:prstGeom prst="ellipse">
              <a:avLst/>
            </a:prstGeom>
            <a:solidFill>
              <a:srgbClr val="DF2D59"/>
            </a:solidFill>
            <a:ln w="12700" cap="flat">
              <a:noFill/>
              <a:miter lim="4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pPr algn="ctr">
                <a:defRPr>
                  <a:latin typeface="Gill Sans"/>
                  <a:ea typeface="Gill Sans"/>
                  <a:cs typeface="Gill Sans"/>
                  <a:sym typeface="Gill Sans"/>
                </a:defRPr>
              </a:pPr>
              <a:endParaRPr/>
            </a:p>
          </p:txBody>
        </p:sp>
        <p:sp>
          <p:nvSpPr>
            <p:cNvPr id="162" name="2017年4月 安晨妤演出以愛為名"/>
            <p:cNvSpPr txBox="1"/>
            <p:nvPr/>
          </p:nvSpPr>
          <p:spPr>
            <a:xfrm>
              <a:off x="9463347" y="3314404"/>
              <a:ext cx="1284289" cy="1106705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:a14="http://schemas.microsoft.com/office/drawing/2010/main" xmlns:m="http://schemas.openxmlformats.org/officeDocument/2006/math" xmlns="" val="1"/>
              </a:ext>
            </a:extLst>
          </p:spPr>
          <p:txBody>
            <a:bodyPr wrap="square" lIns="0" tIns="0" rIns="0" bIns="0" numCol="1" anchor="b">
              <a:spAutoFit/>
            </a:bodyPr>
            <a:lstStyle/>
            <a:p>
              <a:pPr>
                <a:lnSpc>
                  <a:spcPct val="120000"/>
                </a:lnSpc>
                <a:spcBef>
                  <a:spcPts val="1200"/>
                </a:spcBef>
                <a:defRPr sz="1800" b="1">
                  <a:solidFill>
                    <a:srgbClr val="DF2D59"/>
                  </a:solidFill>
                </a:defRPr>
              </a:pPr>
              <a:r>
                <a:t>2017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年</a:t>
              </a:r>
              <a:r>
                <a:t>4</a:t>
              </a:r>
              <a: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  <a:t>月</a:t>
              </a:r>
              <a:br>
                <a:rPr b="0">
                  <a:latin typeface="微軟正黑體"/>
                  <a:ea typeface="微軟正黑體"/>
                  <a:cs typeface="微軟正黑體"/>
                  <a:sym typeface="微軟正黑體"/>
                </a:rPr>
              </a:br>
              <a:r>
                <a:rPr b="0">
                  <a:solidFill>
                    <a:srgbClr val="373635"/>
                  </a:solidFill>
                  <a:latin typeface="微軟正黑體"/>
                  <a:ea typeface="微軟正黑體"/>
                  <a:cs typeface="微軟正黑體"/>
                  <a:sym typeface="微軟正黑體"/>
                </a:rPr>
                <a:t>安晨妤演出以愛為名</a:t>
              </a:r>
            </a:p>
          </p:txBody>
        </p:sp>
        <p:pic>
          <p:nvPicPr>
            <p:cNvPr id="163" name="https://tse2.mm.bing.net/th?id=OIP.njgQ6T4S5hFydME334EBQQDREq&amp;pid=15.1&amp;P=0&amp;w=300&amp;h=300" descr="https://tse2.mm.bing.net/th?id=OIP.njgQ6T4S5hFydME334EBQQDREq&amp;pid=15.1&amp;P=0&amp;w=300&amp;h=300"/>
            <p:cNvPicPr>
              <a:picLocks noChangeAspect="1"/>
            </p:cNvPicPr>
            <p:nvPr/>
          </p:nvPicPr>
          <p:blipFill>
            <a:blip r:embed="rId10" cstate="print">
              <a:extLst/>
            </a:blip>
            <a:stretch>
              <a:fillRect/>
            </a:stretch>
          </p:blipFill>
          <p:spPr>
            <a:xfrm>
              <a:off x="9463347" y="4504655"/>
              <a:ext cx="1152526" cy="164306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sp>
          <p:nvSpPr>
            <p:cNvPr id="164" name="線條"/>
            <p:cNvSpPr/>
            <p:nvPr/>
          </p:nvSpPr>
          <p:spPr>
            <a:xfrm>
              <a:off x="10282152" y="548939"/>
              <a:ext cx="1" cy="2257425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5" name="線條"/>
            <p:cNvSpPr/>
            <p:nvPr/>
          </p:nvSpPr>
          <p:spPr>
            <a:xfrm flipH="1">
              <a:off x="2582862" y="1102264"/>
              <a:ext cx="1" cy="169862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6" name="線條"/>
            <p:cNvSpPr/>
            <p:nvPr/>
          </p:nvSpPr>
          <p:spPr>
            <a:xfrm>
              <a:off x="5048249" y="3204368"/>
              <a:ext cx="1" cy="153987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7" name="線條"/>
            <p:cNvSpPr/>
            <p:nvPr/>
          </p:nvSpPr>
          <p:spPr>
            <a:xfrm>
              <a:off x="7091658" y="3234953"/>
              <a:ext cx="1" cy="225742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8" name="線條"/>
            <p:cNvSpPr/>
            <p:nvPr/>
          </p:nvSpPr>
          <p:spPr>
            <a:xfrm>
              <a:off x="9239113" y="3204368"/>
              <a:ext cx="1" cy="153987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  <p:sp>
          <p:nvSpPr>
            <p:cNvPr id="169" name="線條"/>
            <p:cNvSpPr/>
            <p:nvPr/>
          </p:nvSpPr>
          <p:spPr>
            <a:xfrm>
              <a:off x="10896809" y="3234953"/>
              <a:ext cx="1" cy="2257426"/>
            </a:xfrm>
            <a:prstGeom prst="line">
              <a:avLst/>
            </a:prstGeom>
            <a:noFill/>
            <a:ln w="25400" cap="rnd">
              <a:solidFill>
                <a:srgbClr val="DF2D59"/>
              </a:solidFill>
              <a:prstDash val="sysDot"/>
              <a:miter lim="800000"/>
            </a:ln>
            <a:effectLst/>
          </p:spPr>
          <p:txBody>
            <a:bodyPr wrap="square" lIns="45719" tIns="45719" rIns="45719" bIns="45719" numCol="1" anchor="t">
              <a:noAutofit/>
            </a:bodyPr>
            <a:lstStyle/>
            <a:p>
              <a:endParaRPr/>
            </a:p>
          </p:txBody>
        </p:sp>
      </p:grpSp>
      <p:sp>
        <p:nvSpPr>
          <p:cNvPr id="47" name="合作藝人"/>
          <p:cNvSpPr txBox="1"/>
          <p:nvPr/>
        </p:nvSpPr>
        <p:spPr>
          <a:xfrm>
            <a:off x="4578938" y="508000"/>
            <a:ext cx="3859623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歷年作品</a:t>
            </a:r>
            <a:r>
              <a:rPr lang="en-US" altLang="zh-TW" dirty="0" smtClean="0"/>
              <a:t>-</a:t>
            </a:r>
            <a:r>
              <a:rPr lang="zh-TW" altLang="en-US" dirty="0" smtClean="0"/>
              <a:t>演藝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專輯發行一年一張…"/>
          <p:cNvSpPr txBox="1">
            <a:spLocks noGrp="1"/>
          </p:cNvSpPr>
          <p:nvPr>
            <p:ph type="title" idx="4294967295"/>
          </p:nvPr>
        </p:nvSpPr>
        <p:spPr>
          <a:xfrm>
            <a:off x="635000" y="965200"/>
            <a:ext cx="11747500" cy="1181100"/>
          </a:xfrm>
          <a:prstGeom prst="rect">
            <a:avLst/>
          </a:prstGeom>
        </p:spPr>
        <p:txBody>
          <a:bodyPr lIns="50800" tIns="50800" rIns="50800" bIns="50800" anchor="t">
            <a:normAutofit/>
          </a:bodyPr>
          <a:lstStyle/>
          <a:p>
            <a:pPr defTabSz="777240">
              <a:defRPr sz="3060"/>
            </a:pPr>
            <a:r>
              <a:rPr lang="en-US" altLang="zh-TW" dirty="0" smtClean="0">
                <a:latin typeface="微軟正黑體"/>
                <a:ea typeface="微軟正黑體"/>
                <a:cs typeface="微軟正黑體"/>
                <a:sym typeface="微軟正黑體"/>
              </a:rPr>
              <a:t/>
            </a:r>
            <a:br>
              <a:rPr lang="en-US" altLang="zh-TW" dirty="0" smtClean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lang="zh-TW" altLang="en-US" dirty="0" smtClean="0">
                <a:latin typeface="微軟正黑體"/>
                <a:ea typeface="微軟正黑體"/>
                <a:cs typeface="微軟正黑體"/>
                <a:sym typeface="微軟正黑體"/>
              </a:rPr>
              <a:t>專輯特色</a:t>
            </a:r>
            <a:endParaRPr dirty="0">
              <a:solidFill>
                <a:srgbClr val="000000"/>
              </a:solidFill>
            </a:endParaRPr>
          </a:p>
        </p:txBody>
      </p:sp>
      <p:sp>
        <p:nvSpPr>
          <p:cNvPr id="174" name="文字"/>
          <p:cNvSpPr txBox="1"/>
          <p:nvPr/>
        </p:nvSpPr>
        <p:spPr>
          <a:xfrm>
            <a:off x="8420100" y="9149740"/>
            <a:ext cx="4152900" cy="2298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1600" b="1" i="1">
                <a:solidFill>
                  <a:srgbClr val="F05172"/>
                </a:solidFill>
              </a:defRPr>
            </a:lvl1pPr>
          </a:lstStyle>
          <a:p>
            <a:r>
              <a:t> </a:t>
            </a:r>
          </a:p>
        </p:txBody>
      </p:sp>
      <p:sp>
        <p:nvSpPr>
          <p:cNvPr id="175" name="以網路活動  作為開端,  環扣電子商務專家身分…"/>
          <p:cNvSpPr txBox="1"/>
          <p:nvPr/>
        </p:nvSpPr>
        <p:spPr>
          <a:xfrm>
            <a:off x="937901" y="2534602"/>
            <a:ext cx="6175177" cy="27002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>
            <a:spAutoFit/>
          </a:bodyPr>
          <a:lstStyle/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以網路活動</a:t>
            </a:r>
            <a:r>
              <a:rPr dirty="0"/>
              <a:t>  </a:t>
            </a:r>
            <a:r>
              <a:rPr dirty="0" err="1"/>
              <a:t>作為開端</a:t>
            </a:r>
            <a:r>
              <a:rPr dirty="0"/>
              <a:t>,  </a:t>
            </a:r>
            <a:r>
              <a:rPr dirty="0" err="1"/>
              <a:t>環扣電子商務專家身分</a:t>
            </a:r>
            <a:endParaRPr dirty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Sony </a:t>
            </a:r>
            <a:r>
              <a:rPr dirty="0" err="1"/>
              <a:t>年度最高預算新人發片</a:t>
            </a:r>
            <a:endParaRPr dirty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主打歌為三立火紅偶像劇</a:t>
            </a:r>
            <a:r>
              <a:rPr dirty="0"/>
              <a:t>    </a:t>
            </a:r>
            <a:r>
              <a:rPr dirty="0" err="1"/>
              <a:t>美味的想念</a:t>
            </a:r>
            <a:r>
              <a:rPr dirty="0"/>
              <a:t>   </a:t>
            </a:r>
            <a:r>
              <a:rPr dirty="0" err="1"/>
              <a:t>片尾曲</a:t>
            </a:r>
            <a:endParaRPr dirty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/>
              <a:t>舉辦記者會</a:t>
            </a:r>
            <a:r>
              <a:rPr dirty="0"/>
              <a:t> W Hotel   </a:t>
            </a:r>
            <a:r>
              <a:rPr dirty="0" err="1"/>
              <a:t>主題曲：等待愛美味的想念主題曲</a:t>
            </a:r>
            <a:endParaRPr dirty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 </a:t>
            </a:r>
            <a:r>
              <a:rPr dirty="0" err="1"/>
              <a:t>歌曲</a:t>
            </a:r>
            <a:r>
              <a:rPr dirty="0"/>
              <a:t> </a:t>
            </a:r>
            <a:r>
              <a:rPr dirty="0" err="1"/>
              <a:t>可惜：Gino跨刀MV拍攝</a:t>
            </a:r>
            <a:endParaRPr dirty="0"/>
          </a:p>
          <a:p>
            <a:pPr marL="342900" indent="-342900">
              <a:lnSpc>
                <a:spcPct val="110000"/>
              </a:lnSpc>
              <a:spcBef>
                <a:spcPts val="1200"/>
              </a:spcBef>
              <a:buSzPct val="70000"/>
              <a:buFont typeface="Wingdings" panose="05000000000000000000" pitchFamily="2" charset="2"/>
              <a:buChar char="l"/>
              <a:defRPr sz="180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/>
              <a:t> </a:t>
            </a:r>
            <a:r>
              <a:rPr dirty="0" err="1"/>
              <a:t>歌曲</a:t>
            </a:r>
            <a:r>
              <a:rPr dirty="0"/>
              <a:t> </a:t>
            </a:r>
            <a:r>
              <a:rPr dirty="0" err="1"/>
              <a:t>靠近你：柯有倫友誼相挺合唱RAP</a:t>
            </a:r>
            <a:endParaRPr dirty="0"/>
          </a:p>
        </p:txBody>
      </p:sp>
      <p:grpSp>
        <p:nvGrpSpPr>
          <p:cNvPr id="180" name="群組"/>
          <p:cNvGrpSpPr/>
          <p:nvPr/>
        </p:nvGrpSpPr>
        <p:grpSpPr>
          <a:xfrm>
            <a:off x="8307304" y="2628741"/>
            <a:ext cx="3759595" cy="5416331"/>
            <a:chOff x="0" y="0"/>
            <a:chExt cx="3759593" cy="5416330"/>
          </a:xfrm>
        </p:grpSpPr>
        <p:grpSp>
          <p:nvGrpSpPr>
            <p:cNvPr id="178" name="群組"/>
            <p:cNvGrpSpPr/>
            <p:nvPr/>
          </p:nvGrpSpPr>
          <p:grpSpPr>
            <a:xfrm>
              <a:off x="0" y="0"/>
              <a:ext cx="3759594" cy="2892216"/>
              <a:chOff x="0" y="0"/>
              <a:chExt cx="3759593" cy="2892215"/>
            </a:xfrm>
          </p:grpSpPr>
          <p:pic>
            <p:nvPicPr>
              <p:cNvPr id="176" name="http://c770ca440daab63218c6-c81c174b8dbe0c1e2513bdc1f5a558f2.r42.cf2.rackcdn.com/10605.jpg" descr="http://c770ca440daab63218c6-c81c174b8dbe0c1e2513bdc1f5a558f2.r42.cf2.rackcdn.com/10605.jpg"/>
              <p:cNvPicPr>
                <a:picLocks noChangeAspect="1"/>
              </p:cNvPicPr>
              <p:nvPr/>
            </p:nvPicPr>
            <p:blipFill>
              <a:blip r:embed="rId3" cstate="print">
                <a:extLst/>
              </a:blip>
              <a:stretch>
                <a:fillRect/>
              </a:stretch>
            </p:blipFill>
            <p:spPr>
              <a:xfrm>
                <a:off x="0" y="863561"/>
                <a:ext cx="3759594" cy="2028655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  <p:pic>
            <p:nvPicPr>
              <p:cNvPr id="177" name="image.png" descr="image.png"/>
              <p:cNvPicPr>
                <a:picLocks noChangeAspect="1"/>
              </p:cNvPicPr>
              <p:nvPr/>
            </p:nvPicPr>
            <p:blipFill>
              <a:blip r:embed="rId4" cstate="print">
                <a:extLst/>
              </a:blip>
              <a:stretch>
                <a:fillRect/>
              </a:stretch>
            </p:blipFill>
            <p:spPr>
              <a:xfrm>
                <a:off x="0" y="0"/>
                <a:ext cx="3750307" cy="821491"/>
              </a:xfrm>
              <a:prstGeom prst="rect">
                <a:avLst/>
              </a:prstGeom>
              <a:ln w="12700" cap="flat">
                <a:noFill/>
                <a:miter lim="400000"/>
              </a:ln>
              <a:effectLst/>
            </p:spPr>
          </p:pic>
        </p:grpSp>
        <p:pic>
          <p:nvPicPr>
            <p:cNvPr id="179" name="C:\Users\shop123\Desktop\S__1277955.jpg" descr="C:\Users\shop123\Desktop\S__1277955.jpg"/>
            <p:cNvPicPr>
              <a:picLocks noChangeAspect="1"/>
            </p:cNvPicPr>
            <p:nvPr/>
          </p:nvPicPr>
          <p:blipFill>
            <a:blip r:embed="rId5" cstate="print">
              <a:extLst/>
            </a:blip>
            <a:srcRect t="15946" b="36213"/>
            <a:stretch>
              <a:fillRect/>
            </a:stretch>
          </p:blipFill>
          <p:spPr>
            <a:xfrm>
              <a:off x="0" y="3018535"/>
              <a:ext cx="3759594" cy="2397796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pic>
        <p:nvPicPr>
          <p:cNvPr id="181" name="\\192.168.11.93\18_出書與雜誌\Nico專輯封面拍攝20170802\sunshine攝影師修圖\二修\Nico拍攝修圖二改 (1).jpg" descr="\\192.168.11.93\18_出書與雜誌\Nico專輯封面拍攝20170802\sunshine攝影師修圖\二修\Nico拍攝修圖二改 (1)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4570658" y="5654415"/>
            <a:ext cx="3585985" cy="2390657"/>
          </a:xfrm>
          <a:prstGeom prst="rect">
            <a:avLst/>
          </a:prstGeom>
          <a:ln w="12700">
            <a:miter lim="400000"/>
          </a:ln>
        </p:spPr>
      </p:pic>
      <p:sp>
        <p:nvSpPr>
          <p:cNvPr id="182" name="圖片出處:擷取自網路"/>
          <p:cNvSpPr txBox="1"/>
          <p:nvPr/>
        </p:nvSpPr>
        <p:spPr>
          <a:xfrm>
            <a:off x="10303385" y="8048307"/>
            <a:ext cx="1763514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defRPr sz="1400" b="1">
                <a:solidFill>
                  <a:srgbClr val="7F7F7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圖片出處:擷取自網路</a:t>
            </a:r>
          </a:p>
        </p:txBody>
      </p:sp>
      <p:sp>
        <p:nvSpPr>
          <p:cNvPr id="13" name="合作藝人"/>
          <p:cNvSpPr txBox="1"/>
          <p:nvPr/>
        </p:nvSpPr>
        <p:spPr>
          <a:xfrm>
            <a:off x="3779813" y="508000"/>
            <a:ext cx="5167674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專輯發行</a:t>
            </a:r>
            <a:r>
              <a:rPr lang="en-US" altLang="zh-TW" dirty="0" smtClean="0"/>
              <a:t>(</a:t>
            </a:r>
            <a:r>
              <a:rPr lang="zh-TW" altLang="en-US" dirty="0" smtClean="0"/>
              <a:t>一年一張</a:t>
            </a:r>
            <a:r>
              <a:rPr lang="en-US" altLang="zh-TW" dirty="0" smtClean="0"/>
              <a:t>)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文字"/>
          <p:cNvSpPr txBox="1"/>
          <p:nvPr/>
        </p:nvSpPr>
        <p:spPr>
          <a:xfrm>
            <a:off x="8420100" y="9149740"/>
            <a:ext cx="4152900" cy="2298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1600" b="1" i="1">
                <a:solidFill>
                  <a:srgbClr val="F05172"/>
                </a:solidFill>
              </a:defRPr>
            </a:lvl1pPr>
          </a:lstStyle>
          <a:p>
            <a:r>
              <a:t> </a:t>
            </a:r>
          </a:p>
        </p:txBody>
      </p:sp>
      <p:sp>
        <p:nvSpPr>
          <p:cNvPr id="187" name="安晨妤NicoAn擔任女主角之一…"/>
          <p:cNvSpPr txBox="1">
            <a:spLocks noGrp="1"/>
          </p:cNvSpPr>
          <p:nvPr>
            <p:ph type="body" sz="half" idx="4294967295"/>
          </p:nvPr>
        </p:nvSpPr>
        <p:spPr>
          <a:xfrm>
            <a:off x="966984" y="2456288"/>
            <a:ext cx="5918201" cy="5613401"/>
          </a:xfrm>
          <a:prstGeom prst="rect">
            <a:avLst/>
          </a:prstGeom>
        </p:spPr>
        <p:txBody>
          <a:bodyPr lIns="50800" tIns="50800" rIns="50800" bIns="50800">
            <a:normAutofit/>
          </a:bodyPr>
          <a:lstStyle/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安晨妤NicoAn擔任女主角之一</a:t>
            </a:r>
          </a:p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兩岸電影  : 珍珠島的天空</a:t>
            </a:r>
          </a:p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兩岸電影  : 以愛為名</a:t>
            </a:r>
          </a:p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國片電影：最完美的女孩</a:t>
            </a:r>
          </a:p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配合專輯與電影做海外宣傳活動</a:t>
            </a:r>
          </a:p>
          <a:p>
            <a:pPr marL="514350" indent="-514350">
              <a:lnSpc>
                <a:spcPct val="110000"/>
              </a:lnSpc>
              <a:spcBef>
                <a:spcPts val="1200"/>
              </a:spcBef>
              <a:buChar char="•"/>
              <a:defRPr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海外宣傳區域:</a:t>
            </a:r>
          </a:p>
          <a:p>
            <a:pPr marL="742950" lvl="1" indent="-285750">
              <a:lnSpc>
                <a:spcPct val="110000"/>
              </a:lnSpc>
              <a:buChar char="‣"/>
              <a:defRPr sz="18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新加坡</a:t>
            </a:r>
          </a:p>
          <a:p>
            <a:pPr marL="742950" lvl="1" indent="-285750">
              <a:lnSpc>
                <a:spcPct val="110000"/>
              </a:lnSpc>
              <a:buChar char="‣"/>
              <a:defRPr sz="18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中國</a:t>
            </a:r>
          </a:p>
          <a:p>
            <a:pPr marL="742950" lvl="1" indent="-285750">
              <a:lnSpc>
                <a:spcPct val="110000"/>
              </a:lnSpc>
              <a:buChar char="‣"/>
              <a:defRPr sz="18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香港</a:t>
            </a:r>
          </a:p>
          <a:p>
            <a:pPr marL="742950" lvl="1" indent="-285750">
              <a:lnSpc>
                <a:spcPct val="110000"/>
              </a:lnSpc>
              <a:buChar char="‣"/>
              <a:defRPr sz="18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t>美國</a:t>
            </a:r>
          </a:p>
        </p:txBody>
      </p:sp>
      <p:pic>
        <p:nvPicPr>
          <p:cNvPr id="188" name="\\192.168.11.93\30_安晨妤演藝\9.電影投資\最完美女孩\宣傳\電影_56.jpg" descr="\\192.168.11.93\30_安晨妤演藝\9.電影投資\最完美女孩\宣傳\電影_56.jp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7437316" y="5350828"/>
            <a:ext cx="4600500" cy="2689639"/>
          </a:xfrm>
          <a:prstGeom prst="rect">
            <a:avLst/>
          </a:prstGeom>
          <a:ln w="12700">
            <a:miter lim="400000"/>
          </a:ln>
        </p:spPr>
      </p:pic>
      <p:pic>
        <p:nvPicPr>
          <p:cNvPr id="189" name="image.png" descr="image.pn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7437316" y="2485510"/>
            <a:ext cx="4600500" cy="2637019"/>
          </a:xfrm>
          <a:prstGeom prst="rect">
            <a:avLst/>
          </a:prstGeom>
          <a:ln w="12700">
            <a:miter lim="400000"/>
          </a:ln>
        </p:spPr>
      </p:pic>
      <p:sp>
        <p:nvSpPr>
          <p:cNvPr id="8" name="合作藝人"/>
          <p:cNvSpPr txBox="1"/>
          <p:nvPr/>
        </p:nvSpPr>
        <p:spPr>
          <a:xfrm>
            <a:off x="3918563" y="508000"/>
            <a:ext cx="5167674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電影演出</a:t>
            </a:r>
            <a:r>
              <a:rPr lang="en-US" altLang="zh-TW" dirty="0" smtClean="0"/>
              <a:t>(</a:t>
            </a:r>
            <a:r>
              <a:rPr lang="zh-TW" altLang="en-US" dirty="0" smtClean="0"/>
              <a:t>一年一部</a:t>
            </a:r>
            <a:r>
              <a:rPr lang="en-US" altLang="zh-TW" dirty="0" smtClean="0"/>
              <a:t>)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線條"/>
          <p:cNvSpPr/>
          <p:nvPr/>
        </p:nvSpPr>
        <p:spPr>
          <a:xfrm>
            <a:off x="185737" y="5397500"/>
            <a:ext cx="12633326" cy="1"/>
          </a:xfrm>
          <a:prstGeom prst="line">
            <a:avLst/>
          </a:prstGeom>
          <a:ln w="38100">
            <a:solidFill>
              <a:srgbClr val="DF2D59"/>
            </a:solidFill>
            <a:miter/>
            <a:tailEnd type="triangle"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194" name="圓形"/>
          <p:cNvSpPr/>
          <p:nvPr/>
        </p:nvSpPr>
        <p:spPr>
          <a:xfrm>
            <a:off x="342900" y="5308600"/>
            <a:ext cx="177800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95" name="圓形"/>
          <p:cNvSpPr/>
          <p:nvPr/>
        </p:nvSpPr>
        <p:spPr>
          <a:xfrm>
            <a:off x="741680" y="5308600"/>
            <a:ext cx="177800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96" name="圓形"/>
          <p:cNvSpPr/>
          <p:nvPr/>
        </p:nvSpPr>
        <p:spPr>
          <a:xfrm>
            <a:off x="2320766" y="5308600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97" name="圓形"/>
          <p:cNvSpPr/>
          <p:nvPr/>
        </p:nvSpPr>
        <p:spPr>
          <a:xfrm>
            <a:off x="3327241" y="5308600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98" name="圓形"/>
          <p:cNvSpPr/>
          <p:nvPr/>
        </p:nvSpPr>
        <p:spPr>
          <a:xfrm>
            <a:off x="4340021" y="5308600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199" name="圓形"/>
          <p:cNvSpPr/>
          <p:nvPr/>
        </p:nvSpPr>
        <p:spPr>
          <a:xfrm>
            <a:off x="5466049" y="5308600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00" name="圓形"/>
          <p:cNvSpPr/>
          <p:nvPr/>
        </p:nvSpPr>
        <p:spPr>
          <a:xfrm>
            <a:off x="6883101" y="5308600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01" name="圓形"/>
          <p:cNvSpPr/>
          <p:nvPr/>
        </p:nvSpPr>
        <p:spPr>
          <a:xfrm>
            <a:off x="8380539" y="5305425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02" name="圓形"/>
          <p:cNvSpPr/>
          <p:nvPr/>
        </p:nvSpPr>
        <p:spPr>
          <a:xfrm>
            <a:off x="8914352" y="5294016"/>
            <a:ext cx="177801" cy="177801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03" name="線條"/>
          <p:cNvSpPr/>
          <p:nvPr/>
        </p:nvSpPr>
        <p:spPr>
          <a:xfrm flipH="1">
            <a:off x="830579" y="5588000"/>
            <a:ext cx="2" cy="1539875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4" name="線條"/>
          <p:cNvSpPr/>
          <p:nvPr/>
        </p:nvSpPr>
        <p:spPr>
          <a:xfrm flipH="1">
            <a:off x="2408078" y="4090987"/>
            <a:ext cx="1" cy="1089026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5" name="2010年8月 網路開店123-大賺女人網路財：十大紅牌開店秘辛"/>
          <p:cNvSpPr txBox="1"/>
          <p:nvPr/>
        </p:nvSpPr>
        <p:spPr>
          <a:xfrm>
            <a:off x="895349" y="5536702"/>
            <a:ext cx="2178519" cy="1514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2010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8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網路開店</a:t>
            </a:r>
            <a:r>
              <a:rPr b="0">
                <a:solidFill>
                  <a:srgbClr val="373635"/>
                </a:solidFill>
              </a:rPr>
              <a:t>123-</a:t>
            </a: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大賺女人網路財：十大紅牌開店秘辛</a:t>
            </a:r>
          </a:p>
        </p:txBody>
      </p:sp>
      <p:sp>
        <p:nvSpPr>
          <p:cNvPr id="206" name="線條"/>
          <p:cNvSpPr/>
          <p:nvPr/>
        </p:nvSpPr>
        <p:spPr>
          <a:xfrm flipH="1">
            <a:off x="3378954" y="5588000"/>
            <a:ext cx="1" cy="2257425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07" name="2011年11月 實體店面網路大集客"/>
          <p:cNvSpPr txBox="1"/>
          <p:nvPr/>
        </p:nvSpPr>
        <p:spPr>
          <a:xfrm>
            <a:off x="3607389" y="5536702"/>
            <a:ext cx="1458914" cy="1106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實體店面網路大集客</a:t>
            </a:r>
          </a:p>
        </p:txBody>
      </p:sp>
      <p:sp>
        <p:nvSpPr>
          <p:cNvPr id="208" name="2014年12月 網路開店123-走出台灣  圖解電子商務與網路行銷"/>
          <p:cNvSpPr txBox="1"/>
          <p:nvPr/>
        </p:nvSpPr>
        <p:spPr>
          <a:xfrm>
            <a:off x="5747699" y="5536702"/>
            <a:ext cx="2589444" cy="1133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b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2014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12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網路開店</a:t>
            </a:r>
            <a:r>
              <a:rPr b="0">
                <a:solidFill>
                  <a:srgbClr val="373635"/>
                </a:solidFill>
              </a:rPr>
              <a:t>123-</a:t>
            </a: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走出台灣  圖解電子商務與網路行銷</a:t>
            </a:r>
          </a:p>
        </p:txBody>
      </p:sp>
      <p:sp>
        <p:nvSpPr>
          <p:cNvPr id="209" name="線條"/>
          <p:cNvSpPr/>
          <p:nvPr/>
        </p:nvSpPr>
        <p:spPr>
          <a:xfrm>
            <a:off x="8460185" y="5588000"/>
            <a:ext cx="1" cy="1003300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10" name="www.nicoan.com"/>
          <p:cNvSpPr txBox="1"/>
          <p:nvPr/>
        </p:nvSpPr>
        <p:spPr>
          <a:xfrm>
            <a:off x="8420100" y="9149740"/>
            <a:ext cx="4152900" cy="2298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1600" b="1" i="1" u="sng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3"/>
              </a:defRPr>
            </a:lvl1pPr>
          </a:lstStyle>
          <a:p>
            <a:pPr>
              <a:defRPr u="none">
                <a:solidFill>
                  <a:srgbClr val="F05172"/>
                </a:solidFill>
                <a:uFillTx/>
              </a:defRPr>
            </a:pPr>
            <a:r>
              <a:rPr u="sng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3"/>
              </a:rPr>
              <a:t>www.nicoan.com</a:t>
            </a:r>
          </a:p>
        </p:txBody>
      </p:sp>
      <p:pic>
        <p:nvPicPr>
          <p:cNvPr id="211" name="image.png" descr="image.pn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7243478" y="3592045"/>
            <a:ext cx="1173618" cy="16430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2" name="image.png" descr="image.png"/>
          <p:cNvPicPr>
            <a:picLocks noChangeAspect="1"/>
          </p:cNvPicPr>
          <p:nvPr/>
        </p:nvPicPr>
        <p:blipFill>
          <a:blip r:embed="rId5" cstate="print">
            <a:extLst/>
          </a:blip>
          <a:stretch>
            <a:fillRect/>
          </a:stretch>
        </p:blipFill>
        <p:spPr>
          <a:xfrm>
            <a:off x="1941940" y="6758347"/>
            <a:ext cx="1131927" cy="1599791"/>
          </a:xfrm>
          <a:prstGeom prst="rect">
            <a:avLst/>
          </a:prstGeom>
          <a:ln w="12700">
            <a:miter lim="400000"/>
          </a:ln>
        </p:spPr>
      </p:pic>
      <p:pic>
        <p:nvPicPr>
          <p:cNvPr id="213" name="image.png" descr="image.pn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2960052" y="3592045"/>
            <a:ext cx="1158876" cy="16430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14" name="image.png" descr="image.png"/>
          <p:cNvPicPr>
            <a:picLocks noChangeAspect="1"/>
          </p:cNvPicPr>
          <p:nvPr/>
        </p:nvPicPr>
        <p:blipFill>
          <a:blip r:embed="rId7" cstate="print">
            <a:extLst/>
          </a:blip>
          <a:stretch>
            <a:fillRect/>
          </a:stretch>
        </p:blipFill>
        <p:spPr>
          <a:xfrm>
            <a:off x="3839283" y="6758347"/>
            <a:ext cx="1143001" cy="1611314"/>
          </a:xfrm>
          <a:prstGeom prst="rect">
            <a:avLst/>
          </a:prstGeom>
          <a:ln w="12700">
            <a:miter lim="400000"/>
          </a:ln>
        </p:spPr>
      </p:pic>
      <p:pic>
        <p:nvPicPr>
          <p:cNvPr id="215" name="image.png" descr="image.png"/>
          <p:cNvPicPr>
            <a:picLocks noChangeAspect="1"/>
          </p:cNvPicPr>
          <p:nvPr/>
        </p:nvPicPr>
        <p:blipFill>
          <a:blip r:embed="rId8" cstate="print">
            <a:extLst/>
          </a:blip>
          <a:stretch>
            <a:fillRect/>
          </a:stretch>
        </p:blipFill>
        <p:spPr>
          <a:xfrm>
            <a:off x="5341198" y="3592045"/>
            <a:ext cx="1183645" cy="1624309"/>
          </a:xfrm>
          <a:prstGeom prst="rect">
            <a:avLst/>
          </a:prstGeom>
          <a:ln w="12700">
            <a:miter lim="400000"/>
          </a:ln>
        </p:spPr>
      </p:pic>
      <p:pic>
        <p:nvPicPr>
          <p:cNvPr id="216" name="image.png" descr="image.png"/>
          <p:cNvPicPr>
            <a:picLocks noChangeAspect="1"/>
          </p:cNvPicPr>
          <p:nvPr/>
        </p:nvPicPr>
        <p:blipFill>
          <a:blip r:embed="rId9" cstate="print">
            <a:extLst/>
          </a:blip>
          <a:stretch>
            <a:fillRect/>
          </a:stretch>
        </p:blipFill>
        <p:spPr>
          <a:xfrm>
            <a:off x="6132001" y="6758347"/>
            <a:ext cx="1174751" cy="1631951"/>
          </a:xfrm>
          <a:prstGeom prst="rect">
            <a:avLst/>
          </a:prstGeom>
          <a:ln w="12700">
            <a:miter lim="400000"/>
          </a:ln>
        </p:spPr>
      </p:pic>
      <p:sp>
        <p:nvSpPr>
          <p:cNvPr id="217" name="圓形"/>
          <p:cNvSpPr/>
          <p:nvPr/>
        </p:nvSpPr>
        <p:spPr>
          <a:xfrm>
            <a:off x="10407650" y="5305425"/>
            <a:ext cx="177800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sp>
        <p:nvSpPr>
          <p:cNvPr id="218" name="圓形"/>
          <p:cNvSpPr/>
          <p:nvPr/>
        </p:nvSpPr>
        <p:spPr>
          <a:xfrm>
            <a:off x="10865628" y="5305425"/>
            <a:ext cx="177801" cy="177800"/>
          </a:xfrm>
          <a:prstGeom prst="ellipse">
            <a:avLst/>
          </a:prstGeom>
          <a:solidFill>
            <a:srgbClr val="DF2D59"/>
          </a:solidFill>
          <a:ln w="12700">
            <a:miter lim="400000"/>
          </a:ln>
        </p:spPr>
        <p:txBody>
          <a:bodyPr lIns="45719" rIns="45719"/>
          <a:lstStyle/>
          <a:p>
            <a:pPr algn="ctr">
              <a:defRPr>
                <a:latin typeface="Gill Sans"/>
                <a:ea typeface="Gill Sans"/>
                <a:cs typeface="Gill Sans"/>
                <a:sym typeface="Gill Sans"/>
              </a:defRPr>
            </a:pPr>
            <a:endParaRPr/>
          </a:p>
        </p:txBody>
      </p:sp>
      <p:pic>
        <p:nvPicPr>
          <p:cNvPr id="219" name="image.png" descr="image.png"/>
          <p:cNvPicPr>
            <a:picLocks noChangeAspect="1"/>
          </p:cNvPicPr>
          <p:nvPr/>
        </p:nvPicPr>
        <p:blipFill>
          <a:blip r:embed="rId10" cstate="print">
            <a:extLst/>
          </a:blip>
          <a:stretch>
            <a:fillRect/>
          </a:stretch>
        </p:blipFill>
        <p:spPr>
          <a:xfrm>
            <a:off x="814784" y="3592045"/>
            <a:ext cx="1217613" cy="16430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20" name="歷年三本著作" descr="歷年三本著作"/>
          <p:cNvPicPr>
            <a:picLocks noChangeAspect="1"/>
          </p:cNvPicPr>
          <p:nvPr/>
        </p:nvPicPr>
        <p:blipFill>
          <a:blip r:embed="rId11" cstate="print">
            <a:extLst/>
          </a:blip>
          <a:stretch>
            <a:fillRect/>
          </a:stretch>
        </p:blipFill>
        <p:spPr>
          <a:xfrm>
            <a:off x="8258619" y="6875029"/>
            <a:ext cx="4316413" cy="1285876"/>
          </a:xfrm>
          <a:prstGeom prst="rect">
            <a:avLst/>
          </a:prstGeom>
          <a:ln w="12700">
            <a:miter lim="400000"/>
          </a:ln>
        </p:spPr>
      </p:pic>
      <p:sp>
        <p:nvSpPr>
          <p:cNvPr id="221" name="2017年9月 今天開始破上萬-電商百萬方程式"/>
          <p:cNvSpPr txBox="1"/>
          <p:nvPr/>
        </p:nvSpPr>
        <p:spPr>
          <a:xfrm>
            <a:off x="8620630" y="5536702"/>
            <a:ext cx="1874204" cy="1106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2017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9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000000"/>
                </a:solidFill>
                <a:latin typeface="新細明體"/>
                <a:ea typeface="新細明體"/>
                <a:cs typeface="新細明體"/>
                <a:sym typeface="新細明體"/>
              </a:rPr>
              <a:t>今天開始破上萬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-</a:t>
            </a:r>
            <a:r>
              <a:rPr b="0">
                <a:solidFill>
                  <a:srgbClr val="000000"/>
                </a:solidFill>
                <a:latin typeface="新細明體"/>
                <a:ea typeface="新細明體"/>
                <a:cs typeface="新細明體"/>
                <a:sym typeface="新細明體"/>
              </a:rPr>
              <a:t>電商百萬方程式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 </a:t>
            </a:r>
          </a:p>
        </p:txBody>
      </p:sp>
      <p:sp>
        <p:nvSpPr>
          <p:cNvPr id="222" name="2017年12月 集大成-無敵至尊網路開店祕笈"/>
          <p:cNvSpPr txBox="1"/>
          <p:nvPr/>
        </p:nvSpPr>
        <p:spPr>
          <a:xfrm>
            <a:off x="10637317" y="5536702"/>
            <a:ext cx="1874204" cy="1106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2017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12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000000"/>
                </a:solidFill>
                <a:latin typeface="新細明體"/>
                <a:ea typeface="新細明體"/>
                <a:cs typeface="新細明體"/>
                <a:sym typeface="新細明體"/>
              </a:rPr>
              <a:t>集大成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-</a:t>
            </a:r>
            <a:r>
              <a:rPr b="0">
                <a:solidFill>
                  <a:srgbClr val="000000"/>
                </a:solidFill>
                <a:latin typeface="新細明體"/>
                <a:ea typeface="新細明體"/>
                <a:cs typeface="新細明體"/>
                <a:sym typeface="新細明體"/>
              </a:rPr>
              <a:t>無敵至尊網路開店祕笈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   </a:t>
            </a:r>
          </a:p>
        </p:txBody>
      </p:sp>
      <p:sp>
        <p:nvSpPr>
          <p:cNvPr id="223" name="2009年11月 網路開店123-網路開店必勝秘笈"/>
          <p:cNvSpPr txBox="1"/>
          <p:nvPr/>
        </p:nvSpPr>
        <p:spPr>
          <a:xfrm>
            <a:off x="521334" y="2405062"/>
            <a:ext cx="1714501" cy="144452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2009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網路開店</a:t>
            </a:r>
            <a:r>
              <a:rPr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123-</a:t>
            </a:r>
            <a:r>
              <a:rPr b="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  <a:t>網路開店必勝秘笈</a:t>
            </a:r>
            <a:br>
              <a:rPr b="0">
                <a:solidFill>
                  <a:srgbClr val="000000"/>
                </a:solidFill>
                <a:latin typeface="Microsoft JhengHei"/>
                <a:ea typeface="Microsoft JhengHei"/>
                <a:cs typeface="Microsoft JhengHei"/>
                <a:sym typeface="Microsoft JhengHei"/>
              </a:rPr>
            </a:br>
            <a:endParaRPr b="0">
              <a:solidFill>
                <a:srgbClr val="000000"/>
              </a:solidFill>
              <a:latin typeface="Microsoft JhengHei"/>
              <a:ea typeface="Microsoft JhengHei"/>
              <a:cs typeface="Microsoft JhengHei"/>
              <a:sym typeface="Microsoft JhengHei"/>
            </a:endParaRPr>
          </a:p>
        </p:txBody>
      </p:sp>
      <p:sp>
        <p:nvSpPr>
          <p:cNvPr id="224" name="2011年5月 網路開店123-小成本開創大商機"/>
          <p:cNvSpPr txBox="1"/>
          <p:nvPr/>
        </p:nvSpPr>
        <p:spPr>
          <a:xfrm>
            <a:off x="2320766" y="2405062"/>
            <a:ext cx="1458913" cy="1514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5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網路開店</a:t>
            </a:r>
            <a:r>
              <a:rPr b="0">
                <a:solidFill>
                  <a:srgbClr val="373635"/>
                </a:solidFill>
              </a:rPr>
              <a:t>123-</a:t>
            </a: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小成本開創大商機</a:t>
            </a:r>
          </a:p>
        </p:txBody>
      </p:sp>
      <p:sp>
        <p:nvSpPr>
          <p:cNvPr id="225" name="2013年1月 網路開店123-砸小錢，大利潤 網路行銷好簡單"/>
          <p:cNvSpPr txBox="1"/>
          <p:nvPr/>
        </p:nvSpPr>
        <p:spPr>
          <a:xfrm>
            <a:off x="4632620" y="2405062"/>
            <a:ext cx="2312509" cy="1514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2013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網路開店</a:t>
            </a:r>
            <a:r>
              <a:rPr b="0">
                <a:solidFill>
                  <a:srgbClr val="373635"/>
                </a:solidFill>
              </a:rPr>
              <a:t>123-</a:t>
            </a: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砸小錢，大利潤 網路行銷好簡單</a:t>
            </a:r>
          </a:p>
        </p:txBody>
      </p:sp>
      <p:sp>
        <p:nvSpPr>
          <p:cNvPr id="226" name="2016年1月 網路開店123-電子商務案例分享"/>
          <p:cNvSpPr txBox="1"/>
          <p:nvPr/>
        </p:nvSpPr>
        <p:spPr>
          <a:xfrm>
            <a:off x="7141472" y="2421002"/>
            <a:ext cx="1714501" cy="113390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2016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網路開店</a:t>
            </a:r>
            <a:r>
              <a:rPr>
                <a:solidFill>
                  <a:srgbClr val="000000"/>
                </a:solidFill>
              </a:rPr>
              <a:t>123-</a:t>
            </a:r>
            <a:r>
              <a:rPr b="0">
                <a:solidFill>
                  <a:srgbClr val="000000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電子商務案例分享</a:t>
            </a:r>
          </a:p>
        </p:txBody>
      </p:sp>
      <p:sp>
        <p:nvSpPr>
          <p:cNvPr id="227" name="2017年11月 明星開店也有兩把刷子"/>
          <p:cNvSpPr txBox="1"/>
          <p:nvPr/>
        </p:nvSpPr>
        <p:spPr>
          <a:xfrm>
            <a:off x="9150532" y="2405062"/>
            <a:ext cx="1364162" cy="1106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2017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11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000000"/>
                </a:solidFill>
                <a:latin typeface="新細明體"/>
                <a:ea typeface="新細明體"/>
                <a:cs typeface="新細明體"/>
                <a:sym typeface="新細明體"/>
              </a:rPr>
              <a:t>明星開店也有兩把刷子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  </a:t>
            </a:r>
          </a:p>
        </p:txBody>
      </p:sp>
      <p:sp>
        <p:nvSpPr>
          <p:cNvPr id="228" name="2018年3月 實戰系列書籍5本"/>
          <p:cNvSpPr txBox="1"/>
          <p:nvPr/>
        </p:nvSpPr>
        <p:spPr>
          <a:xfrm>
            <a:off x="11120686" y="2405062"/>
            <a:ext cx="1458913" cy="110670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1200"/>
              </a:spcBef>
              <a:defRPr sz="1800" b="1">
                <a:solidFill>
                  <a:srgbClr val="DF2D59"/>
                </a:solidFill>
              </a:defRPr>
            </a:pPr>
            <a:r>
              <a:t>2018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年</a:t>
            </a:r>
            <a:r>
              <a:t>3</a:t>
            </a:r>
            <a:r>
              <a:rPr b="0">
                <a:latin typeface="微軟正黑體"/>
                <a:ea typeface="微軟正黑體"/>
                <a:cs typeface="微軟正黑體"/>
                <a:sym typeface="微軟正黑體"/>
              </a:rPr>
              <a:t>月</a:t>
            </a:r>
            <a:br>
              <a:rPr b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實戰系列書籍</a:t>
            </a:r>
            <a:r>
              <a:rPr b="0">
                <a:solidFill>
                  <a:srgbClr val="373635"/>
                </a:solidFill>
              </a:rPr>
              <a:t>5</a:t>
            </a:r>
            <a:r>
              <a:rPr b="0">
                <a:solidFill>
                  <a:srgbClr val="373635"/>
                </a:solidFill>
                <a:latin typeface="微軟正黑體"/>
                <a:ea typeface="微軟正黑體"/>
                <a:cs typeface="微軟正黑體"/>
                <a:sym typeface="微軟正黑體"/>
              </a:rPr>
              <a:t>本</a:t>
            </a:r>
            <a:r>
              <a:rPr b="0">
                <a:solidFill>
                  <a:srgbClr val="000000"/>
                </a:solidFill>
                <a:latin typeface="Gill Sans"/>
                <a:ea typeface="Gill Sans"/>
                <a:cs typeface="Gill Sans"/>
                <a:sym typeface="Gill Sans"/>
              </a:rPr>
              <a:t>  </a:t>
            </a:r>
          </a:p>
        </p:txBody>
      </p:sp>
      <p:sp>
        <p:nvSpPr>
          <p:cNvPr id="230" name="線條"/>
          <p:cNvSpPr/>
          <p:nvPr/>
        </p:nvSpPr>
        <p:spPr>
          <a:xfrm flipH="1">
            <a:off x="4428921" y="2676027"/>
            <a:ext cx="1" cy="2503986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1" name="線條"/>
          <p:cNvSpPr/>
          <p:nvPr/>
        </p:nvSpPr>
        <p:spPr>
          <a:xfrm>
            <a:off x="6972001" y="4090987"/>
            <a:ext cx="1" cy="1089026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2" name="線條"/>
          <p:cNvSpPr/>
          <p:nvPr/>
        </p:nvSpPr>
        <p:spPr>
          <a:xfrm flipH="1">
            <a:off x="439102" y="2676027"/>
            <a:ext cx="1" cy="2503986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3" name="線條"/>
          <p:cNvSpPr/>
          <p:nvPr/>
        </p:nvSpPr>
        <p:spPr>
          <a:xfrm>
            <a:off x="5557142" y="5588000"/>
            <a:ext cx="1" cy="1539875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4" name="線條"/>
          <p:cNvSpPr/>
          <p:nvPr/>
        </p:nvSpPr>
        <p:spPr>
          <a:xfrm>
            <a:off x="10496550" y="5588000"/>
            <a:ext cx="1" cy="1003300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5" name="線條"/>
          <p:cNvSpPr/>
          <p:nvPr/>
        </p:nvSpPr>
        <p:spPr>
          <a:xfrm>
            <a:off x="9003252" y="2676027"/>
            <a:ext cx="1" cy="2503986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sp>
        <p:nvSpPr>
          <p:cNvPr id="236" name="線條"/>
          <p:cNvSpPr/>
          <p:nvPr/>
        </p:nvSpPr>
        <p:spPr>
          <a:xfrm>
            <a:off x="10954528" y="2676027"/>
            <a:ext cx="1" cy="1003301"/>
          </a:xfrm>
          <a:prstGeom prst="line">
            <a:avLst/>
          </a:prstGeom>
          <a:ln w="25400" cap="rnd">
            <a:solidFill>
              <a:srgbClr val="DF2D59"/>
            </a:solidFill>
            <a:prstDash val="sysDot"/>
            <a:miter/>
          </a:ln>
        </p:spPr>
        <p:txBody>
          <a:bodyPr lIns="45719" rIns="45719"/>
          <a:lstStyle/>
          <a:p>
            <a:endParaRPr/>
          </a:p>
        </p:txBody>
      </p:sp>
      <p:pic>
        <p:nvPicPr>
          <p:cNvPr id="229" name="image.png" descr="image.png"/>
          <p:cNvPicPr>
            <a:picLocks noChangeAspect="1"/>
          </p:cNvPicPr>
          <p:nvPr/>
        </p:nvPicPr>
        <p:blipFill>
          <a:blip r:embed="rId12" cstate="print">
            <a:extLst/>
          </a:blip>
          <a:srcRect t="11026" r="2816" b="5140"/>
          <a:stretch>
            <a:fillRect/>
          </a:stretch>
        </p:blipFill>
        <p:spPr>
          <a:xfrm>
            <a:off x="9150532" y="3550335"/>
            <a:ext cx="3608171" cy="1642880"/>
          </a:xfrm>
          <a:prstGeom prst="rect">
            <a:avLst/>
          </a:prstGeom>
          <a:ln w="12700">
            <a:miter lim="400000"/>
          </a:ln>
        </p:spPr>
      </p:pic>
      <p:sp>
        <p:nvSpPr>
          <p:cNvPr id="48" name="合作藝人"/>
          <p:cNvSpPr txBox="1"/>
          <p:nvPr/>
        </p:nvSpPr>
        <p:spPr>
          <a:xfrm>
            <a:off x="5280227" y="508000"/>
            <a:ext cx="2455393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作者出書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0" name="image.png" descr="image.pn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9295851" y="2460028"/>
            <a:ext cx="3035932" cy="2026923"/>
          </a:xfrm>
          <a:prstGeom prst="rect">
            <a:avLst/>
          </a:prstGeom>
          <a:ln w="12700">
            <a:miter lim="400000"/>
          </a:ln>
          <a:effectLst>
            <a:outerShdw blurRad="292100" dist="139700" dir="2700000" rotWithShape="0">
              <a:srgbClr val="333333">
                <a:alpha val="64999"/>
              </a:srgbClr>
            </a:outerShdw>
          </a:effectLst>
        </p:spPr>
      </p:pic>
      <p:pic>
        <p:nvPicPr>
          <p:cNvPr id="241" name="image.png" descr="image.pn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6638141" y="2460028"/>
            <a:ext cx="2472074" cy="1655964"/>
          </a:xfrm>
          <a:prstGeom prst="rect">
            <a:avLst/>
          </a:prstGeom>
          <a:ln w="12700">
            <a:miter lim="400000"/>
          </a:ln>
          <a:effectLst>
            <a:outerShdw blurRad="292100" dist="139700" dir="2700000" rotWithShape="0">
              <a:srgbClr val="333333">
                <a:alpha val="64999"/>
              </a:srgbClr>
            </a:outerShdw>
          </a:effectLst>
        </p:spPr>
      </p:pic>
      <p:pic>
        <p:nvPicPr>
          <p:cNvPr id="242" name="C:\Users\user\Desktop\雜誌_扇形20150827.png" descr="C:\Users\user\Desktop\雜誌_扇形20150827.png"/>
          <p:cNvPicPr>
            <a:picLocks noChangeAspect="1"/>
          </p:cNvPicPr>
          <p:nvPr/>
        </p:nvPicPr>
        <p:blipFill>
          <a:blip r:embed="rId5" cstate="print">
            <a:extLst/>
          </a:blip>
          <a:srcRect l="2090" t="5575" r="3836" b="2442"/>
          <a:stretch>
            <a:fillRect/>
          </a:stretch>
        </p:blipFill>
        <p:spPr>
          <a:xfrm>
            <a:off x="6638141" y="4290019"/>
            <a:ext cx="5109012" cy="3747581"/>
          </a:xfrm>
          <a:prstGeom prst="rect">
            <a:avLst/>
          </a:prstGeom>
          <a:ln w="12700">
            <a:miter lim="400000"/>
          </a:ln>
        </p:spPr>
      </p:pic>
      <p:grpSp>
        <p:nvGrpSpPr>
          <p:cNvPr id="249" name="群組"/>
          <p:cNvGrpSpPr/>
          <p:nvPr/>
        </p:nvGrpSpPr>
        <p:grpSpPr>
          <a:xfrm>
            <a:off x="483261" y="2460028"/>
            <a:ext cx="5969245" cy="5358562"/>
            <a:chOff x="0" y="0"/>
            <a:chExt cx="5969243" cy="5358560"/>
          </a:xfrm>
        </p:grpSpPr>
        <p:pic>
          <p:nvPicPr>
            <p:cNvPr id="243" name="https://fs1.shop123.com.tw/400092/upload/product/4000926136pic_origin_584254_ars_240_240.jpg" descr="https://fs1.shop123.com.tw/400092/upload/product/4000926136pic_origin_584254_ars_240_240.jpg"/>
            <p:cNvPicPr>
              <a:picLocks noChangeAspect="1"/>
            </p:cNvPicPr>
            <p:nvPr/>
          </p:nvPicPr>
          <p:blipFill>
            <a:blip r:embed="rId6" cstate="print">
              <a:extLst/>
            </a:blip>
            <a:srcRect l="13634" t="796" r="13634" b="796"/>
            <a:stretch>
              <a:fillRect/>
            </a:stretch>
          </p:blipFill>
          <p:spPr>
            <a:xfrm>
              <a:off x="31075" y="0"/>
              <a:ext cx="1939248" cy="2623634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4" name="https://fs1.shop123.com.tw/400092/upload/product/4000926127pic_origin_772789_ars_180_180.jpg" descr="https://fs1.shop123.com.tw/400092/upload/product/4000926127pic_origin_772789_ars_180_180.jpg"/>
            <p:cNvPicPr>
              <a:picLocks noChangeAspect="1"/>
            </p:cNvPicPr>
            <p:nvPr/>
          </p:nvPicPr>
          <p:blipFill>
            <a:blip r:embed="rId7" cstate="print">
              <a:extLst/>
            </a:blip>
            <a:srcRect l="11851" r="11851"/>
            <a:stretch>
              <a:fillRect/>
            </a:stretch>
          </p:blipFill>
          <p:spPr>
            <a:xfrm>
              <a:off x="-1" y="2734529"/>
              <a:ext cx="2001429" cy="2624032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5" name="https://fs1.shop123.com.tw/400092/upload/product/4000926128pic_origin_203960_ars_180_180.jpg" descr="https://fs1.shop123.com.tw/400092/upload/product/4000926128pic_origin_203960_ars_180_180.jpg"/>
            <p:cNvPicPr>
              <a:picLocks noChangeAspect="1"/>
            </p:cNvPicPr>
            <p:nvPr/>
          </p:nvPicPr>
          <p:blipFill>
            <a:blip r:embed="rId8" cstate="print">
              <a:extLst/>
            </a:blip>
            <a:srcRect l="16012" r="11517"/>
            <a:stretch>
              <a:fillRect/>
            </a:stretch>
          </p:blipFill>
          <p:spPr>
            <a:xfrm>
              <a:off x="2070392" y="0"/>
              <a:ext cx="1902314" cy="2623801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6" name="https://fs1.shop123.com.tw/400092/upload/product/4000926124pic_origin_699350_ars_180_180.jpg" descr="https://fs1.shop123.com.tw/400092/upload/product/4000926124pic_origin_699350_ars_180_180.jpg"/>
            <p:cNvPicPr>
              <a:picLocks noChangeAspect="1"/>
            </p:cNvPicPr>
            <p:nvPr/>
          </p:nvPicPr>
          <p:blipFill>
            <a:blip r:embed="rId9" cstate="print">
              <a:extLst/>
            </a:blip>
            <a:srcRect l="13590" t="79" r="13590"/>
            <a:stretch>
              <a:fillRect/>
            </a:stretch>
          </p:blipFill>
          <p:spPr>
            <a:xfrm>
              <a:off x="4049894" y="0"/>
              <a:ext cx="1919350" cy="2633219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7" name="https://fs1.shop123.com.tw/400092/upload/product/4000926125pic_origin_262303_ars_180_180.jpg" descr="https://fs1.shop123.com.tw/400092/upload/product/4000926125pic_origin_262303_ars_180_180.jpg"/>
            <p:cNvPicPr>
              <a:picLocks noChangeAspect="1"/>
            </p:cNvPicPr>
            <p:nvPr/>
          </p:nvPicPr>
          <p:blipFill>
            <a:blip r:embed="rId10" cstate="print">
              <a:extLst/>
            </a:blip>
            <a:srcRect l="13530" r="13530"/>
            <a:stretch>
              <a:fillRect/>
            </a:stretch>
          </p:blipFill>
          <p:spPr>
            <a:xfrm>
              <a:off x="2064867" y="2734529"/>
              <a:ext cx="1913499" cy="262380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  <p:pic>
          <p:nvPicPr>
            <p:cNvPr id="248" name="https://fs1.shop123.com.tw/400092/upload/product/4000926126pic_origin_478795_ars_180_180.jpg" descr="https://fs1.shop123.com.tw/400092/upload/product/4000926126pic_origin_478795_ars_180_180.jpg"/>
            <p:cNvPicPr>
              <a:picLocks noChangeAspect="1"/>
            </p:cNvPicPr>
            <p:nvPr/>
          </p:nvPicPr>
          <p:blipFill>
            <a:blip r:embed="rId11" cstate="print">
              <a:extLst/>
            </a:blip>
            <a:srcRect l="13853" r="13853"/>
            <a:stretch>
              <a:fillRect/>
            </a:stretch>
          </p:blipFill>
          <p:spPr>
            <a:xfrm>
              <a:off x="4061301" y="2734529"/>
              <a:ext cx="1896517" cy="2623773"/>
            </a:xfrm>
            <a:prstGeom prst="rect">
              <a:avLst/>
            </a:prstGeom>
            <a:ln w="12700" cap="flat">
              <a:noFill/>
              <a:miter lim="400000"/>
            </a:ln>
            <a:effectLst/>
          </p:spPr>
        </p:pic>
      </p:grpSp>
      <p:sp>
        <p:nvSpPr>
          <p:cNvPr id="14" name="合作藝人"/>
          <p:cNvSpPr txBox="1"/>
          <p:nvPr/>
        </p:nvSpPr>
        <p:spPr>
          <a:xfrm>
            <a:off x="5280227" y="508000"/>
            <a:ext cx="2455393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商周媒體</a:t>
            </a:r>
            <a:endParaRPr dirty="0"/>
          </a:p>
        </p:txBody>
      </p:sp>
      <p:sp>
        <p:nvSpPr>
          <p:cNvPr id="15" name="歷年作品-演藝 年度計劃趨勢圖"/>
          <p:cNvSpPr txBox="1">
            <a:spLocks/>
          </p:cNvSpPr>
          <p:nvPr/>
        </p:nvSpPr>
        <p:spPr>
          <a:xfrm>
            <a:off x="635000" y="965200"/>
            <a:ext cx="11747500" cy="1181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t">
            <a:normAutofit/>
          </a:bodyPr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5pPr>
            <a:lvl6pPr marL="0" marR="0" indent="4572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6pPr>
            <a:lvl7pPr marL="0" marR="0" indent="9144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7pPr>
            <a:lvl8pPr marL="0" marR="0" indent="13716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8pPr>
            <a:lvl9pPr marL="0" marR="0" indent="18288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pPr defTabSz="722376" hangingPunct="1">
              <a:defRPr sz="2844"/>
            </a:pP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 </a:t>
            </a:r>
            <a:b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lang="zh-TW" altLang="en-US" sz="2844" dirty="0">
                <a:latin typeface="微軟正黑體"/>
                <a:ea typeface="微軟正黑體"/>
                <a:cs typeface="微軟正黑體"/>
                <a:sym typeface="微軟正黑體"/>
              </a:rPr>
              <a:t>合</a:t>
            </a: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出「</a:t>
            </a:r>
            <a:r>
              <a:rPr lang="zh-TW" altLang="en-US" sz="2844" dirty="0">
                <a:latin typeface="微軟正黑體"/>
                <a:ea typeface="微軟正黑體"/>
                <a:cs typeface="微軟正黑體"/>
                <a:sym typeface="微軟正黑體"/>
              </a:rPr>
              <a:t>網路開店誌</a:t>
            </a: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」</a:t>
            </a:r>
            <a:endParaRPr lang="zh-TW" altLang="en-US" sz="2844" dirty="0">
              <a:latin typeface="微軟正黑體"/>
              <a:ea typeface="微軟正黑體"/>
              <a:cs typeface="微軟正黑體"/>
              <a:sym typeface="微軟正黑體"/>
            </a:endParaRPr>
          </a:p>
          <a:p>
            <a:pPr defTabSz="722376" hangingPunct="1">
              <a:defRPr sz="2844"/>
            </a:pPr>
            <a:endParaRPr lang="zh-TW" altLang="en-US" sz="2844" dirty="0">
              <a:latin typeface="微軟正黑體"/>
              <a:ea typeface="微軟正黑體"/>
              <a:cs typeface="微軟正黑體"/>
              <a:sym typeface="微軟正黑體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各大國際團體慈善活動…"/>
          <p:cNvSpPr txBox="1">
            <a:spLocks noGrp="1"/>
          </p:cNvSpPr>
          <p:nvPr>
            <p:ph type="body" sz="quarter" idx="4294967295"/>
          </p:nvPr>
        </p:nvSpPr>
        <p:spPr>
          <a:xfrm>
            <a:off x="933449" y="2662237"/>
            <a:ext cx="3925572" cy="5613401"/>
          </a:xfrm>
          <a:prstGeom prst="rect">
            <a:avLst/>
          </a:prstGeom>
        </p:spPr>
        <p:txBody>
          <a:bodyPr lIns="50800" tIns="50800" rIns="50800" bIns="50800">
            <a:normAutofit/>
          </a:bodyPr>
          <a:lstStyle/>
          <a:p>
            <a:pPr marL="0" indent="0">
              <a:spcBef>
                <a:spcPts val="1000"/>
              </a:spcBef>
              <a:buSzTx/>
              <a:buNone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各大國際團體慈善活動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早療協會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聯合國難民署</a:t>
            </a:r>
            <a:r>
              <a:t>UNHCR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世界和平會兒少關懷中心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台灣世界展望會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心路基金會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財團法人伊甸社會福利基金會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中華民國紅心字會</a:t>
            </a:r>
          </a:p>
          <a:p>
            <a:pPr marL="0" indent="0">
              <a:lnSpc>
                <a:spcPct val="120000"/>
              </a:lnSpc>
              <a:spcBef>
                <a:spcPts val="1000"/>
              </a:spcBef>
              <a:buChar char="•"/>
              <a:defRPr sz="2200"/>
            </a:pPr>
            <a:r>
              <a:rPr>
                <a:latin typeface="微軟正黑體"/>
                <a:ea typeface="微軟正黑體"/>
                <a:cs typeface="微軟正黑體"/>
                <a:sym typeface="微軟正黑體"/>
              </a:rPr>
              <a:t>勵馨社會福利事業基金會</a:t>
            </a:r>
          </a:p>
        </p:txBody>
      </p:sp>
      <p:pic>
        <p:nvPicPr>
          <p:cNvPr id="257" name="\\192.168.11.93\19_私人檔案區\Bear\03.NicoAn演藝事業\01.NicoAn演藝官方網站\03.專欄文章\媒體報導\紅心會公益活動記者會20140507\ROY_8182.JPG" descr="\\192.168.11.93\19_私人檔案區\Bear\03.NicoAn演藝事業\01.NicoAn演藝官方網站\03.專欄文章\媒體報導\紅心會公益活動記者會20140507\ROY_8182.JPG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7247781" y="2550362"/>
            <a:ext cx="3562011" cy="2385453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259" name="S__11297664.jpg" descr="S__11297664.jpg"/>
          <p:cNvPicPr>
            <a:picLocks noChangeAspect="1"/>
          </p:cNvPicPr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4859021" y="2550362"/>
            <a:ext cx="2379292" cy="5215964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sp>
        <p:nvSpPr>
          <p:cNvPr id="261" name="心路基金會愛心大使"/>
          <p:cNvSpPr txBox="1"/>
          <p:nvPr/>
        </p:nvSpPr>
        <p:spPr>
          <a:xfrm>
            <a:off x="4859021" y="7776845"/>
            <a:ext cx="725192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square" lIns="45719" rIns="45719">
            <a:spAutoFit/>
          </a:bodyPr>
          <a:lstStyle>
            <a:lvl1pPr algn="ctr">
              <a:defRPr sz="2000">
                <a:solidFill>
                  <a:srgbClr val="7F7F7F"/>
                </a:solidFill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pPr algn="l"/>
            <a:r>
              <a:rPr dirty="0" err="1" smtClean="0"/>
              <a:t>心路基金會愛心大使</a:t>
            </a:r>
            <a:r>
              <a:rPr lang="zh-TW" altLang="en-US" dirty="0"/>
              <a:t>、</a:t>
            </a:r>
            <a:r>
              <a:rPr lang="zh-TW" altLang="en-US" dirty="0" smtClean="0"/>
              <a:t>紅心</a:t>
            </a:r>
            <a:r>
              <a:rPr lang="zh-TW" altLang="en-US" dirty="0"/>
              <a:t>字會公益活動</a:t>
            </a:r>
            <a:r>
              <a:rPr lang="zh-TW" altLang="en-US" dirty="0" smtClean="0"/>
              <a:t>記者會與早療協會</a:t>
            </a:r>
            <a:endParaRPr lang="zh-TW" altLang="en-US" dirty="0"/>
          </a:p>
        </p:txBody>
      </p:sp>
      <p:sp>
        <p:nvSpPr>
          <p:cNvPr id="13" name="合作藝人"/>
          <p:cNvSpPr txBox="1"/>
          <p:nvPr/>
        </p:nvSpPr>
        <p:spPr>
          <a:xfrm>
            <a:off x="3889988" y="508000"/>
            <a:ext cx="5167674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公益活動</a:t>
            </a:r>
            <a:r>
              <a:rPr lang="en-US" altLang="zh-TW" dirty="0" smtClean="0"/>
              <a:t>(</a:t>
            </a:r>
            <a:r>
              <a:rPr lang="zh-TW" altLang="en-US" dirty="0" smtClean="0"/>
              <a:t>一年五場</a:t>
            </a:r>
            <a:r>
              <a:rPr lang="en-US" altLang="zh-TW" dirty="0" smtClean="0"/>
              <a:t>)</a:t>
            </a:r>
            <a:endParaRPr dirty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7133" t="12848" r="2110" b="24962"/>
          <a:stretch/>
        </p:blipFill>
        <p:spPr>
          <a:xfrm>
            <a:off x="7247781" y="4946334"/>
            <a:ext cx="4109988" cy="2804594"/>
          </a:xfrm>
          <a:prstGeom prst="rect">
            <a:avLst/>
          </a:prstGeom>
        </p:spPr>
      </p:pic>
      <p:pic>
        <p:nvPicPr>
          <p:cNvPr id="255" name="\\192.168.11.93\19_私人檔案區\Bear\03.NicoAn演藝事業\01.NicoAn演藝官方網站\03.專欄文章\媒體報導\紅心會公益活動記者會20140507\ROY_8090.JPG" descr="\\192.168.11.93\19_私人檔案區\Bear\03.NicoAn演藝事業\01.NicoAn演藝官方網站\03.專欄文章\媒體報導\紅心會公益活動記者會20140507\ROY_8090.JPG"/>
          <p:cNvPicPr>
            <a:picLocks noChangeAspect="1"/>
          </p:cNvPicPr>
          <p:nvPr/>
        </p:nvPicPr>
        <p:blipFill>
          <a:blip r:embed="rId6" cstate="print">
            <a:extLst/>
          </a:blip>
          <a:stretch>
            <a:fillRect/>
          </a:stretch>
        </p:blipFill>
        <p:spPr>
          <a:xfrm>
            <a:off x="10617326" y="2539843"/>
            <a:ext cx="1873486" cy="2822812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  <p:pic>
        <p:nvPicPr>
          <p:cNvPr id="256" name="\\192.168.11.93\19_私人檔案區\Bear\03.NicoAn演藝事業\03.代言活動及照片修圖\nico紅心十字會_20140418\給小劉哥\347_V1.jpg" descr="\\192.168.11.93\19_私人檔案區\Bear\03.NicoAn演藝事業\03.代言活動及照片修圖\nico紅心十字會_20140418\給小劉哥\347_V1.jpg"/>
          <p:cNvPicPr>
            <a:picLocks noChangeAspect="1"/>
          </p:cNvPicPr>
          <p:nvPr/>
        </p:nvPicPr>
        <p:blipFill rotWithShape="1">
          <a:blip r:embed="rId7" cstate="print">
            <a:extLst/>
          </a:blip>
          <a:srcRect t="8216" b="7922"/>
          <a:stretch/>
        </p:blipFill>
        <p:spPr>
          <a:xfrm>
            <a:off x="10618813" y="4935814"/>
            <a:ext cx="1871999" cy="2802897"/>
          </a:xfrm>
          <a:prstGeom prst="rect">
            <a:avLst/>
          </a:prstGeom>
          <a:ln w="12700" cap="flat">
            <a:noFill/>
            <a:miter lim="400000"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文字"/>
          <p:cNvSpPr txBox="1"/>
          <p:nvPr/>
        </p:nvSpPr>
        <p:spPr>
          <a:xfrm>
            <a:off x="8420100" y="9149740"/>
            <a:ext cx="4152900" cy="22982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0" tIns="0" rIns="0" bIns="0" anchor="ctr">
            <a:spAutoFit/>
          </a:bodyPr>
          <a:lstStyle>
            <a:lvl1pPr algn="r">
              <a:defRPr sz="1600" b="1" i="1">
                <a:solidFill>
                  <a:srgbClr val="F05172"/>
                </a:solidFill>
              </a:defRPr>
            </a:lvl1pPr>
          </a:lstStyle>
          <a:p>
            <a:r>
              <a:t> </a:t>
            </a:r>
          </a:p>
        </p:txBody>
      </p:sp>
      <p:sp>
        <p:nvSpPr>
          <p:cNvPr id="266" name="自由時報:安晨妤現身百貨公司血拚…"/>
          <p:cNvSpPr txBox="1"/>
          <p:nvPr/>
        </p:nvSpPr>
        <p:spPr>
          <a:xfrm>
            <a:off x="607695" y="2598954"/>
            <a:ext cx="10031690" cy="41774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45719" rIns="45719">
            <a:spAutoFit/>
          </a:bodyPr>
          <a:lstStyle/>
          <a:p>
            <a:pPr>
              <a:lnSpc>
                <a:spcPct val="250000"/>
              </a:lnSpc>
              <a:defRPr sz="2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>
                <a:hlinkClick r:id="rId3"/>
              </a:rPr>
              <a:t>自由時報:</a:t>
            </a:r>
            <a:r>
              <a:rPr dirty="0" err="1" smtClean="0">
                <a:hlinkClick r:id="rId3"/>
              </a:rPr>
              <a:t>安晨妤現身百貨公司血拚</a:t>
            </a:r>
            <a:endParaRPr u="sng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3"/>
            </a:endParaRPr>
          </a:p>
          <a:p>
            <a:pPr>
              <a:lnSpc>
                <a:spcPct val="250000"/>
              </a:lnSpc>
              <a:defRPr sz="2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>
                <a:hlinkClick r:id="rId4"/>
              </a:rPr>
              <a:t>蘋果日報</a:t>
            </a:r>
            <a:r>
              <a:rPr dirty="0">
                <a:hlinkClick r:id="rId4"/>
              </a:rPr>
              <a:t>: 「</a:t>
            </a:r>
            <a:r>
              <a:rPr dirty="0" err="1">
                <a:hlinkClick r:id="rId4"/>
              </a:rPr>
              <a:t>元祖少奶奶」</a:t>
            </a:r>
            <a:r>
              <a:rPr dirty="0" err="1" smtClean="0">
                <a:hlinkClick r:id="rId4"/>
              </a:rPr>
              <a:t>春節滑雪採買機能衣</a:t>
            </a:r>
            <a:endParaRPr u="sng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4"/>
            </a:endParaRPr>
          </a:p>
          <a:p>
            <a:pPr>
              <a:lnSpc>
                <a:spcPct val="250000"/>
              </a:lnSpc>
              <a:defRPr sz="2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 err="1">
                <a:hlinkClick r:id="rId5"/>
              </a:rPr>
              <a:t>中國時報:</a:t>
            </a:r>
            <a:r>
              <a:rPr dirty="0" err="1" smtClean="0">
                <a:hlinkClick r:id="rId5"/>
              </a:rPr>
              <a:t>安晨妤低調現身百貨賣場採買</a:t>
            </a:r>
            <a:endParaRPr u="sng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5"/>
            </a:endParaRPr>
          </a:p>
          <a:p>
            <a:pPr>
              <a:lnSpc>
                <a:spcPct val="250000"/>
              </a:lnSpc>
              <a:defRPr sz="2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dirty="0">
                <a:hlinkClick r:id="rId6"/>
              </a:rPr>
              <a:t>ETTODAY: </a:t>
            </a:r>
            <a:r>
              <a:rPr dirty="0" err="1">
                <a:hlinkClick r:id="rId6"/>
              </a:rPr>
              <a:t>老公偷吃千金</a:t>
            </a:r>
            <a:r>
              <a:rPr dirty="0">
                <a:hlinkClick r:id="rId6"/>
              </a:rPr>
              <a:t>...元祖少奶奶婚變風波2個月後　</a:t>
            </a:r>
            <a:r>
              <a:rPr dirty="0" err="1" smtClean="0">
                <a:hlinkClick r:id="rId6"/>
              </a:rPr>
              <a:t>遭直擊現身百貨公司</a:t>
            </a:r>
            <a:endParaRPr u="sng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6"/>
            </a:endParaRPr>
          </a:p>
          <a:p>
            <a:pPr>
              <a:lnSpc>
                <a:spcPct val="250000"/>
              </a:lnSpc>
              <a:defRPr sz="2200">
                <a:latin typeface="微軟正黑體"/>
                <a:ea typeface="微軟正黑體"/>
                <a:cs typeface="微軟正黑體"/>
                <a:sym typeface="微軟正黑體"/>
              </a:defRPr>
            </a:pPr>
            <a:r>
              <a:rPr u="sng" dirty="0" err="1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7"/>
              </a:rPr>
              <a:t>Yahoo奇摩新聞：元祖少奶奶揮別婚變</a:t>
            </a:r>
            <a:r>
              <a:rPr u="sng" dirty="0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7"/>
              </a:rPr>
              <a:t> </a:t>
            </a:r>
            <a:r>
              <a:rPr u="sng" dirty="0" err="1">
                <a:solidFill>
                  <a:srgbClr val="009999"/>
                </a:solidFill>
                <a:uFill>
                  <a:solidFill>
                    <a:srgbClr val="009999"/>
                  </a:solidFill>
                </a:uFill>
                <a:hlinkClick r:id="rId7"/>
              </a:rPr>
              <a:t>帶兒女去滑雪遭野生捕獲</a:t>
            </a:r>
            <a:endParaRPr u="sng" dirty="0">
              <a:solidFill>
                <a:srgbClr val="009999"/>
              </a:solidFill>
              <a:uFill>
                <a:solidFill>
                  <a:srgbClr val="009999"/>
                </a:solidFill>
              </a:uFill>
              <a:hlinkClick r:id="rId7"/>
            </a:endParaRPr>
          </a:p>
        </p:txBody>
      </p:sp>
      <p:sp>
        <p:nvSpPr>
          <p:cNvPr id="6" name="合作藝人"/>
          <p:cNvSpPr txBox="1"/>
          <p:nvPr/>
        </p:nvSpPr>
        <p:spPr>
          <a:xfrm>
            <a:off x="3889988" y="508000"/>
            <a:ext cx="4763717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實體網路媒體曝光</a:t>
            </a:r>
            <a:endParaRPr dirty="0"/>
          </a:p>
        </p:txBody>
      </p:sp>
      <p:sp>
        <p:nvSpPr>
          <p:cNvPr id="9" name="歷年作品-演藝 年度計劃趨勢圖"/>
          <p:cNvSpPr txBox="1">
            <a:spLocks/>
          </p:cNvSpPr>
          <p:nvPr/>
        </p:nvSpPr>
        <p:spPr>
          <a:xfrm>
            <a:off x="607695" y="1117600"/>
            <a:ext cx="11747500" cy="11811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t">
            <a:normAutofit/>
          </a:bodyPr>
          <a:lstStyle>
            <a:lvl1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1pPr>
            <a:lvl2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2pPr>
            <a:lvl3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3pPr>
            <a:lvl4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4pPr>
            <a:lvl5pPr marL="0" marR="0" indent="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5pPr>
            <a:lvl6pPr marL="0" marR="0" indent="4572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6pPr>
            <a:lvl7pPr marL="0" marR="0" indent="9144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7pPr>
            <a:lvl8pPr marL="0" marR="0" indent="13716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8pPr>
            <a:lvl9pPr marL="0" marR="0" indent="1828800" algn="l" defTabSz="914400" rtl="0" latinLnBrk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600" b="0" i="0" u="none" strike="noStrike" cap="none" spc="0" baseline="0">
                <a:solidFill>
                  <a:srgbClr val="373635"/>
                </a:solidFill>
                <a:uFillTx/>
                <a:latin typeface="PT Sans"/>
                <a:ea typeface="PT Sans"/>
                <a:cs typeface="PT Sans"/>
                <a:sym typeface="PT Sans"/>
              </a:defRPr>
            </a:lvl9pPr>
          </a:lstStyle>
          <a:p>
            <a:pPr defTabSz="722376" hangingPunct="1">
              <a:defRPr sz="2844"/>
            </a:pP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 </a:t>
            </a:r>
            <a:b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</a:b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一次網路媒體曝光，</a:t>
            </a:r>
            <a:r>
              <a:rPr lang="en-US" altLang="zh-TW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20</a:t>
            </a:r>
            <a:r>
              <a:rPr lang="zh-TW" altLang="en-US" sz="2844" dirty="0" smtClean="0">
                <a:latin typeface="微軟正黑體"/>
                <a:ea typeface="微軟正黑體"/>
                <a:cs typeface="微軟正黑體"/>
                <a:sym typeface="微軟正黑體"/>
              </a:rPr>
              <a:t>次以上能見度高</a:t>
            </a:r>
            <a:endParaRPr lang="zh-TW" altLang="en-US" sz="2844" dirty="0">
              <a:latin typeface="微軟正黑體"/>
              <a:ea typeface="微軟正黑體"/>
              <a:cs typeface="微軟正黑體"/>
              <a:sym typeface="微軟正黑體"/>
            </a:endParaRPr>
          </a:p>
          <a:p>
            <a:pPr defTabSz="722376" hangingPunct="1">
              <a:defRPr sz="2844"/>
            </a:pPr>
            <a:endParaRPr lang="zh-TW" altLang="en-US" sz="2844" dirty="0">
              <a:latin typeface="微軟正黑體"/>
              <a:ea typeface="微軟正黑體"/>
              <a:cs typeface="微軟正黑體"/>
              <a:sym typeface="微軟正黑體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0" name="表格"/>
          <p:cNvGraphicFramePr/>
          <p:nvPr>
            <p:extLst>
              <p:ext uri="{D42A27DB-BD31-4B8C-83A1-F6EECF244321}">
                <p14:modId xmlns:p14="http://schemas.microsoft.com/office/powerpoint/2010/main" xmlns="" val="4054635108"/>
              </p:ext>
            </p:extLst>
          </p:nvPr>
        </p:nvGraphicFramePr>
        <p:xfrm>
          <a:off x="836552" y="2531374"/>
          <a:ext cx="11331693" cy="5993002"/>
        </p:xfrm>
        <a:graphic>
          <a:graphicData uri="http://schemas.openxmlformats.org/drawingml/2006/table">
            <a:tbl>
              <a:tblPr>
                <a:tableStyleId>{4C3C2611-4C71-4FC5-86AE-919BDF0F9419}</a:tableStyleId>
              </a:tblPr>
              <a:tblGrid>
                <a:gridCol w="5500748"/>
                <a:gridCol w="2781300"/>
                <a:gridCol w="3049645"/>
              </a:tblGrid>
              <a:tr h="617898">
                <a:tc>
                  <a:txBody>
                    <a:bodyPr/>
                    <a:lstStyle/>
                    <a:p>
                      <a:pPr algn="ctr">
                        <a:defRPr sz="2400" b="1">
                          <a:solidFill>
                            <a:srgbClr val="FFFFFF"/>
                          </a:solidFill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lang="zh-TW" altLang="en-US" dirty="0" smtClean="0">
                          <a:solidFill>
                            <a:schemeClr val="bg1"/>
                          </a:solidFill>
                        </a:rPr>
                        <a:t>媒體</a:t>
                      </a:r>
                      <a:endParaRPr dirty="0">
                        <a:solidFill>
                          <a:schemeClr val="bg1"/>
                        </a:solidFill>
                      </a:endParaRPr>
                    </a:p>
                  </a:txBody>
                  <a:tcPr marL="86699" marR="86699" marT="86699" marB="86699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400" b="1" dirty="0" err="1">
                          <a:solidFill>
                            <a:schemeClr val="bg1"/>
                          </a:solidFill>
                          <a:latin typeface="微軟正黑體"/>
                          <a:ea typeface="微軟正黑體"/>
                          <a:cs typeface="微軟正黑體"/>
                          <a:sym typeface="微軟正黑體"/>
                        </a:rPr>
                        <a:t>方案一</a:t>
                      </a:r>
                      <a:endParaRPr sz="2400" b="1" dirty="0">
                        <a:solidFill>
                          <a:schemeClr val="bg1"/>
                        </a:solidFill>
                        <a:latin typeface="微軟正黑體"/>
                        <a:ea typeface="微軟正黑體"/>
                        <a:cs typeface="微軟正黑體"/>
                        <a:sym typeface="微軟正黑體"/>
                      </a:endParaRPr>
                    </a:p>
                  </a:txBody>
                  <a:tcPr marL="86699" marR="86699" marT="86699" marB="86699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2400" b="1" dirty="0" err="1">
                          <a:solidFill>
                            <a:schemeClr val="bg1"/>
                          </a:solidFill>
                          <a:latin typeface="微軟正黑體"/>
                          <a:ea typeface="微軟正黑體"/>
                          <a:cs typeface="微軟正黑體"/>
                          <a:sym typeface="微軟正黑體"/>
                        </a:rPr>
                        <a:t>方案二</a:t>
                      </a:r>
                      <a:endParaRPr sz="2400" b="1" dirty="0">
                        <a:solidFill>
                          <a:schemeClr val="bg1"/>
                        </a:solidFill>
                        <a:latin typeface="微軟正黑體"/>
                        <a:ea typeface="微軟正黑體"/>
                        <a:cs typeface="微軟正黑體"/>
                        <a:sym typeface="微軟正黑體"/>
                      </a:endParaRPr>
                    </a:p>
                  </a:txBody>
                  <a:tcPr marL="86699" marR="86699" marT="86699" marB="86699" horzOverflow="overflow">
                    <a:lnB w="38100">
                      <a:solidFill>
                        <a:srgbClr val="FFFFFF"/>
                      </a:solidFill>
                    </a:lnB>
                    <a:solidFill>
                      <a:schemeClr val="accent1">
                        <a:lumMod val="90000"/>
                      </a:schemeClr>
                    </a:solidFill>
                  </a:tcPr>
                </a:tc>
              </a:tr>
              <a:tr h="478198">
                <a:tc>
                  <a:txBody>
                    <a:bodyPr/>
                    <a:lstStyle/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NICO </a:t>
                      </a:r>
                      <a:r>
                        <a:rPr dirty="0" err="1"/>
                        <a:t>個人粉專、IG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PO文</a:t>
                      </a:r>
                      <a:endParaRPr dirty="0"/>
                    </a:p>
                  </a:txBody>
                  <a:tcPr marL="86699" marR="86699" marT="86699" marB="86699" horzOverflow="overflow">
                    <a:lnT w="381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6篇/年</a:t>
                      </a:r>
                    </a:p>
                  </a:txBody>
                  <a:tcPr marL="86699" marR="86699" marT="86699" marB="86699" horzOverflow="overflow">
                    <a:lnT w="38100">
                      <a:solidFill>
                        <a:srgbClr val="FFFFFF"/>
                      </a:solidFill>
                    </a:lnT>
                  </a:tcPr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12篇/年</a:t>
                      </a:r>
                    </a:p>
                  </a:txBody>
                  <a:tcPr marL="86699" marR="86699" marT="86699" marB="86699" horzOverflow="overflow">
                    <a:lnT w="38100">
                      <a:solidFill>
                        <a:srgbClr val="FFFFFF"/>
                      </a:solidFill>
                    </a:lnT>
                  </a:tcPr>
                </a:tc>
              </a:tr>
              <a:tr h="948098">
                <a:tc>
                  <a:txBody>
                    <a:bodyPr/>
                    <a:lstStyle/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MEN’S </a:t>
                      </a:r>
                      <a:r>
                        <a:rPr dirty="0" err="1"/>
                        <a:t>UNO媒體廣宣製作</a:t>
                      </a:r>
                      <a:r>
                        <a:rPr dirty="0"/>
                        <a:t> </a:t>
                      </a:r>
                    </a:p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 smtClean="0"/>
                        <a:t>(</a:t>
                      </a:r>
                      <a:r>
                        <a:rPr lang="en-US" dirty="0" smtClean="0"/>
                        <a:t> </a:t>
                      </a:r>
                      <a:r>
                        <a:rPr dirty="0" smtClean="0"/>
                        <a:t>NICO </a:t>
                      </a:r>
                      <a:r>
                        <a:rPr dirty="0" err="1"/>
                        <a:t>穿該品牌衣服</a:t>
                      </a:r>
                      <a:r>
                        <a:rPr dirty="0"/>
                        <a:t> ，</a:t>
                      </a:r>
                      <a:r>
                        <a:rPr dirty="0" err="1" smtClean="0"/>
                        <a:t>贊助商品銷售頁建置</a:t>
                      </a:r>
                      <a:r>
                        <a:rPr lang="en-US" baseline="0" dirty="0" smtClean="0"/>
                        <a:t> </a:t>
                      </a:r>
                      <a:r>
                        <a:rPr dirty="0" smtClean="0"/>
                        <a:t>)</a:t>
                      </a:r>
                      <a:endParaRPr dirty="0"/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 dirty="0"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2篇/年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2篇/年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</a:tr>
              <a:tr h="986198">
                <a:tc>
                  <a:txBody>
                    <a:bodyPr/>
                    <a:lstStyle/>
                    <a:p>
                      <a:pPr algn="l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NICO </a:t>
                      </a:r>
                      <a:r>
                        <a:rPr dirty="0" err="1"/>
                        <a:t>穿搭該品牌衣服發稿</a:t>
                      </a:r>
                      <a:r>
                        <a:rPr dirty="0"/>
                        <a:t> </a:t>
                      </a:r>
                    </a:p>
                    <a:p>
                      <a:pPr algn="l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lang="en-US" dirty="0" smtClean="0"/>
                        <a:t>( </a:t>
                      </a:r>
                      <a:r>
                        <a:rPr dirty="0" err="1" smtClean="0"/>
                        <a:t>保證網路新聞曝光</a:t>
                      </a:r>
                      <a:r>
                        <a:rPr dirty="0" smtClean="0"/>
                        <a:t> </a:t>
                      </a:r>
                      <a:r>
                        <a:rPr dirty="0" err="1" smtClean="0"/>
                        <a:t>重要主流媒體</a:t>
                      </a:r>
                      <a:r>
                        <a:rPr lang="en-US" baseline="0" dirty="0" smtClean="0"/>
                        <a:t> )</a:t>
                      </a:r>
                      <a:endParaRPr dirty="0"/>
                    </a:p>
                  </a:txBody>
                  <a:tcPr marL="86699" marR="86699" marT="86699" marB="86699" horzOverflow="overflow"/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3篇/年</a:t>
                      </a:r>
                    </a:p>
                  </a:txBody>
                  <a:tcPr marL="86699" marR="86699" marT="86699" marB="86699" horzOverflow="overflow"/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3篇/年</a:t>
                      </a:r>
                    </a:p>
                  </a:txBody>
                  <a:tcPr marL="86699" marR="86699" marT="86699" marB="86699" horzOverflow="overflow"/>
                </a:tc>
              </a:tr>
              <a:tr h="1036810">
                <a:tc>
                  <a:txBody>
                    <a:bodyPr/>
                    <a:lstStyle/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 err="1"/>
                        <a:t>四大報</a:t>
                      </a:r>
                      <a:r>
                        <a:rPr dirty="0"/>
                        <a:t>(</a:t>
                      </a:r>
                      <a:r>
                        <a:rPr dirty="0" err="1" smtClean="0"/>
                        <a:t>蘋果</a:t>
                      </a:r>
                      <a:r>
                        <a:rPr lang="zh-TW" altLang="en-US" dirty="0" smtClean="0"/>
                        <a:t> </a:t>
                      </a:r>
                      <a:r>
                        <a:rPr dirty="0" err="1" smtClean="0"/>
                        <a:t>中時</a:t>
                      </a:r>
                      <a:r>
                        <a:rPr lang="zh-TW" altLang="en-US" dirty="0" smtClean="0"/>
                        <a:t> </a:t>
                      </a:r>
                      <a:r>
                        <a:rPr dirty="0" err="1" smtClean="0"/>
                        <a:t>聯合</a:t>
                      </a:r>
                      <a:r>
                        <a:rPr lang="zh-TW" altLang="en-US" dirty="0" smtClean="0"/>
                        <a:t> </a:t>
                      </a:r>
                      <a:r>
                        <a:rPr dirty="0" err="1" smtClean="0"/>
                        <a:t>自由</a:t>
                      </a:r>
                      <a:r>
                        <a:rPr dirty="0" smtClean="0"/>
                        <a:t>)</a:t>
                      </a:r>
                      <a:endParaRPr dirty="0"/>
                    </a:p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 smtClean="0"/>
                        <a:t>(</a:t>
                      </a:r>
                      <a:r>
                        <a:rPr lang="en-US" dirty="0" smtClean="0"/>
                        <a:t> </a:t>
                      </a:r>
                      <a:r>
                        <a:rPr dirty="0" smtClean="0"/>
                        <a:t>NOWNEWS </a:t>
                      </a:r>
                      <a:r>
                        <a:rPr dirty="0"/>
                        <a:t>ETTODAY  </a:t>
                      </a:r>
                      <a:r>
                        <a:rPr dirty="0" err="1"/>
                        <a:t>鏡周刊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壹周刊</a:t>
                      </a:r>
                      <a:r>
                        <a:rPr dirty="0"/>
                        <a:t> </a:t>
                      </a:r>
                      <a:r>
                        <a:rPr dirty="0" err="1" smtClean="0"/>
                        <a:t>等網站新聞露出</a:t>
                      </a:r>
                      <a:r>
                        <a:rPr lang="en-US" dirty="0" smtClean="0"/>
                        <a:t> </a:t>
                      </a:r>
                      <a:r>
                        <a:rPr dirty="0" smtClean="0"/>
                        <a:t>)</a:t>
                      </a:r>
                      <a:endParaRPr dirty="0"/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10則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 defTabSz="573087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10則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</a:tr>
              <a:tr h="986198">
                <a:tc>
                  <a:txBody>
                    <a:bodyPr/>
                    <a:lstStyle/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 err="1"/>
                        <a:t>新聞電視台（</a:t>
                      </a:r>
                      <a:r>
                        <a:rPr dirty="0" err="1" smtClean="0"/>
                        <a:t>年代</a:t>
                      </a:r>
                      <a:r>
                        <a:rPr lang="zh-TW" altLang="en-US" dirty="0" smtClean="0"/>
                        <a:t> </a:t>
                      </a:r>
                      <a:r>
                        <a:rPr dirty="0" err="1" smtClean="0"/>
                        <a:t>三立</a:t>
                      </a:r>
                      <a:r>
                        <a:rPr dirty="0" smtClean="0"/>
                        <a:t> </a:t>
                      </a:r>
                      <a:r>
                        <a:rPr dirty="0" err="1"/>
                        <a:t>八大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中天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華視</a:t>
                      </a:r>
                      <a:r>
                        <a:rPr dirty="0"/>
                        <a:t>  </a:t>
                      </a:r>
                      <a:r>
                        <a:rPr dirty="0" err="1"/>
                        <a:t>八大新聞</a:t>
                      </a:r>
                      <a:r>
                        <a:rPr dirty="0"/>
                        <a:t> </a:t>
                      </a:r>
                      <a:r>
                        <a:rPr dirty="0" err="1"/>
                        <a:t>擇一）品牌置入新聞露出</a:t>
                      </a:r>
                      <a:r>
                        <a:rPr dirty="0"/>
                        <a:t> （</a:t>
                      </a:r>
                      <a:r>
                        <a:rPr dirty="0" err="1"/>
                        <a:t>播出長度一分鐘</a:t>
                      </a:r>
                      <a:r>
                        <a:rPr dirty="0"/>
                        <a:t>）</a:t>
                      </a:r>
                    </a:p>
                  </a:txBody>
                  <a:tcPr marL="86699" marR="86699" marT="86699" marB="86699" horzOverflow="overflow"/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無</a:t>
                      </a:r>
                    </a:p>
                  </a:txBody>
                  <a:tcPr marL="86699" marR="86699" marT="86699" marB="86699" horzOverflow="overflow"/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endParaRPr/>
                    </a:p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2次</a:t>
                      </a:r>
                    </a:p>
                  </a:txBody>
                  <a:tcPr marL="86699" marR="86699" marT="86699" marB="86699" horzOverflow="overflow"/>
                </a:tc>
              </a:tr>
              <a:tr h="465498">
                <a:tc>
                  <a:txBody>
                    <a:bodyPr/>
                    <a:lstStyle/>
                    <a:p>
                      <a:pPr algn="l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dirty="0"/>
                        <a:t>ＴＶＢＳ 女人我最大（粉絲168萬）安排 </a:t>
                      </a:r>
                      <a:r>
                        <a:rPr dirty="0" err="1"/>
                        <a:t>直播</a:t>
                      </a:r>
                      <a:endParaRPr dirty="0"/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rPr>
                        <a:t>無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t>1次</a:t>
                      </a:r>
                    </a:p>
                  </a:txBody>
                  <a:tcPr marL="86699" marR="86699" marT="86699" marB="86699" horzOverflow="overflow">
                    <a:solidFill>
                      <a:srgbClr val="F3F9FA"/>
                    </a:solidFill>
                  </a:tcPr>
                </a:tc>
              </a:tr>
              <a:tr h="474104">
                <a:tc>
                  <a:txBody>
                    <a:bodyPr/>
                    <a:lstStyle/>
                    <a:p>
                      <a:pPr algn="ctr">
                        <a:defRPr sz="1800"/>
                      </a:pPr>
                      <a:r>
                        <a:rPr sz="1600" b="1" dirty="0" err="1">
                          <a:solidFill>
                            <a:schemeClr val="bg1"/>
                          </a:solidFill>
                          <a:latin typeface="微軟正黑體"/>
                          <a:ea typeface="微軟正黑體"/>
                          <a:cs typeface="微軟正黑體"/>
                          <a:sym typeface="微軟正黑體"/>
                        </a:rPr>
                        <a:t>費用</a:t>
                      </a:r>
                      <a:endParaRPr sz="1600" b="1" dirty="0">
                        <a:solidFill>
                          <a:schemeClr val="bg1"/>
                        </a:solidFill>
                        <a:latin typeface="微軟正黑體"/>
                        <a:ea typeface="微軟正黑體"/>
                        <a:cs typeface="微軟正黑體"/>
                        <a:sym typeface="微軟正黑體"/>
                      </a:endParaRPr>
                    </a:p>
                  </a:txBody>
                  <a:tcPr marL="86699" marR="86699" marT="86699" marB="86699" horzOverflow="overflow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b="1" dirty="0">
                          <a:solidFill>
                            <a:schemeClr val="bg1"/>
                          </a:solidFill>
                        </a:rPr>
                        <a:t>一年24萬(每月2萬簽約一年)</a:t>
                      </a:r>
                    </a:p>
                  </a:txBody>
                  <a:tcPr marL="86699" marR="86699" marT="86699" marB="86699" horzOverflow="overflow"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defRPr sz="1600">
                          <a:latin typeface="微軟正黑體"/>
                          <a:ea typeface="微軟正黑體"/>
                          <a:cs typeface="微軟正黑體"/>
                          <a:sym typeface="微軟正黑體"/>
                        </a:defRPr>
                      </a:pPr>
                      <a:r>
                        <a:rPr b="1" dirty="0" err="1">
                          <a:solidFill>
                            <a:schemeClr val="bg1"/>
                          </a:solidFill>
                        </a:rPr>
                        <a:t>一年</a:t>
                      </a:r>
                      <a:r>
                        <a:rPr b="1" dirty="0">
                          <a:solidFill>
                            <a:schemeClr val="bg1"/>
                          </a:solidFill>
                        </a:rPr>
                        <a:t> 72萬(每月6萬簽約一年)</a:t>
                      </a:r>
                    </a:p>
                  </a:txBody>
                  <a:tcPr marL="86699" marR="86699" marT="86699" marB="86699" horzOverflow="overflow"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合作藝人"/>
          <p:cNvSpPr txBox="1"/>
          <p:nvPr/>
        </p:nvSpPr>
        <p:spPr>
          <a:xfrm>
            <a:off x="5280227" y="508000"/>
            <a:ext cx="2455393" cy="8395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wrap="none" lIns="72823" tIns="72823" rIns="72823" bIns="72823">
            <a:spAutoFit/>
          </a:bodyPr>
          <a:lstStyle>
            <a:lvl1pPr>
              <a:defRPr sz="4500" b="1">
                <a:latin typeface="微軟正黑體"/>
                <a:ea typeface="微軟正黑體"/>
                <a:cs typeface="微軟正黑體"/>
                <a:sym typeface="微軟正黑體"/>
              </a:defRPr>
            </a:lvl1pPr>
          </a:lstStyle>
          <a:p>
            <a:r>
              <a:rPr lang="zh-TW" altLang="en-US" dirty="0" smtClean="0"/>
              <a:t>媒體方案</a:t>
            </a:r>
            <a:endParaRPr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標題與副標題">
  <a:themeElements>
    <a:clrScheme name="標題與副標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標題與副標題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標題與副標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T Sans"/>
            <a:ea typeface="PT Sans"/>
            <a:cs typeface="PT Sans"/>
            <a:sym typeface="PT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T Sans"/>
            <a:ea typeface="PT Sans"/>
            <a:cs typeface="PT Sans"/>
            <a:sym typeface="PT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標題與副標題">
  <a:themeElements>
    <a:clrScheme name="標題與副標題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標題與副標題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標題與副標題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T Sans"/>
            <a:ea typeface="PT Sans"/>
            <a:cs typeface="PT Sans"/>
            <a:sym typeface="PT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blurRad="38100" dist="20000" dir="5400000" rotWithShape="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PT Sans"/>
            <a:ea typeface="PT Sans"/>
            <a:cs typeface="PT Sans"/>
            <a:sym typeface="PT Sans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289</TotalTime>
  <Words>498</Words>
  <Application>Microsoft Office PowerPoint</Application>
  <PresentationFormat>自訂</PresentationFormat>
  <Paragraphs>143</Paragraphs>
  <Slides>14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15" baseType="lpstr">
      <vt:lpstr>標題與副標題</vt:lpstr>
      <vt:lpstr>投影片 1</vt:lpstr>
      <vt:lpstr>節目效應</vt:lpstr>
      <vt:lpstr> </vt:lpstr>
      <vt:lpstr> </vt:lpstr>
      <vt:lpstr> </vt:lpstr>
      <vt:lpstr>  年度計劃趨勢圖</vt:lpstr>
      <vt:lpstr> 專輯特色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shop123</dc:creator>
  <cp:lastModifiedBy>user</cp:lastModifiedBy>
  <cp:revision>19</cp:revision>
  <dcterms:modified xsi:type="dcterms:W3CDTF">2020-03-18T05:30:03Z</dcterms:modified>
</cp:coreProperties>
</file>